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258" r:id="rId3"/>
    <p:sldId id="257" r:id="rId4"/>
    <p:sldId id="259" r:id="rId5"/>
    <p:sldId id="260" r:id="rId6"/>
    <p:sldId id="263"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5" r:id="rId20"/>
    <p:sldId id="280" r:id="rId21"/>
    <p:sldId id="281" r:id="rId22"/>
    <p:sldId id="282" r:id="rId23"/>
    <p:sldId id="283" r:id="rId24"/>
    <p:sldId id="286" r:id="rId25"/>
    <p:sldId id="274" r:id="rId26"/>
    <p:sldId id="277" r:id="rId27"/>
    <p:sldId id="287" r:id="rId28"/>
    <p:sldId id="278" r:id="rId29"/>
    <p:sldId id="279" r:id="rId30"/>
    <p:sldId id="284" r:id="rId31"/>
    <p:sldId id="288" r:id="rId32"/>
    <p:sldId id="285" r:id="rId33"/>
    <p:sldId id="289" r:id="rId34"/>
    <p:sldId id="293" r:id="rId35"/>
    <p:sldId id="294" r:id="rId36"/>
    <p:sldId id="295" r:id="rId37"/>
    <p:sldId id="296" r:id="rId38"/>
    <p:sldId id="298" r:id="rId39"/>
    <p:sldId id="291" r:id="rId40"/>
    <p:sldId id="292" r:id="rId41"/>
    <p:sldId id="299" r:id="rId42"/>
    <p:sldId id="300" r:id="rId43"/>
    <p:sldId id="301" r:id="rId44"/>
    <p:sldId id="302" r:id="rId45"/>
    <p:sldId id="303" r:id="rId46"/>
    <p:sldId id="305" r:id="rId47"/>
    <p:sldId id="306" r:id="rId48"/>
    <p:sldId id="308" r:id="rId49"/>
    <p:sldId id="304" r:id="rId50"/>
    <p:sldId id="307" r:id="rId51"/>
    <p:sldId id="309" r:id="rId52"/>
    <p:sldId id="310" r:id="rId53"/>
    <p:sldId id="311" r:id="rId54"/>
    <p:sldId id="312" r:id="rId55"/>
    <p:sldId id="313" r:id="rId56"/>
    <p:sldId id="314" r:id="rId57"/>
    <p:sldId id="315" r:id="rId58"/>
    <p:sldId id="316" r:id="rId59"/>
    <p:sldId id="317" r:id="rId60"/>
    <p:sldId id="318" r:id="rId61"/>
    <p:sldId id="319" r:id="rId62"/>
    <p:sldId id="297" r:id="rId63"/>
    <p:sldId id="320" r:id="rId64"/>
    <p:sldId id="321" r:id="rId65"/>
    <p:sldId id="322"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1" r:id="rId83"/>
    <p:sldId id="342" r:id="rId84"/>
    <p:sldId id="340" r:id="rId85"/>
    <p:sldId id="343" r:id="rId86"/>
    <p:sldId id="345" r:id="rId87"/>
    <p:sldId id="346" r:id="rId88"/>
    <p:sldId id="347" r:id="rId89"/>
    <p:sldId id="348" r:id="rId90"/>
    <p:sldId id="349" r:id="rId91"/>
    <p:sldId id="344" r:id="rId92"/>
    <p:sldId id="350" r:id="rId93"/>
    <p:sldId id="351" r:id="rId94"/>
    <p:sldId id="352" r:id="rId95"/>
    <p:sldId id="353" r:id="rId96"/>
    <p:sldId id="354" r:id="rId9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914" y="82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EF1D0-C7AF-448A-BE7B-207C559C7736}" type="datetimeFigureOut">
              <a:rPr lang="zh-CN" altLang="en-US" smtClean="0"/>
              <a:t>2018/12/24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6AD07F-DA63-4293-914A-25E0CC29371B}" type="slidenum">
              <a:rPr lang="zh-CN" altLang="en-US" smtClean="0"/>
              <a:t>‹#›</a:t>
            </a:fld>
            <a:endParaRPr lang="zh-CN" altLang="en-US"/>
          </a:p>
        </p:txBody>
      </p:sp>
    </p:spTree>
    <p:extLst>
      <p:ext uri="{BB962C8B-B14F-4D97-AF65-F5344CB8AC3E}">
        <p14:creationId xmlns:p14="http://schemas.microsoft.com/office/powerpoint/2010/main" val="905081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aseline="0">
                <a:latin typeface="Times New Roman" panose="02020603050405020304" pitchFamily="18" charset="0"/>
                <a:ea typeface="微软雅黑" panose="020B0503020204020204" pitchFamily="34" charset="-122"/>
              </a:defRPr>
            </a:lvl1pPr>
          </a:lstStyle>
          <a:p>
            <a:r>
              <a:rPr lang="en-US" altLang="zh-CN" dirty="0" smtClean="0"/>
              <a:t>Click to edit Master title style</a:t>
            </a:r>
            <a:endParaRPr lang="zh-CN" altLang="en-US" dirty="0"/>
          </a:p>
        </p:txBody>
      </p:sp>
      <p:sp>
        <p:nvSpPr>
          <p:cNvPr id="3" name="Subtitle 2"/>
          <p:cNvSpPr>
            <a:spLocks noGrp="1"/>
          </p:cNvSpPr>
          <p:nvPr>
            <p:ph type="subTitle" idx="1"/>
          </p:nvPr>
        </p:nvSpPr>
        <p:spPr>
          <a:xfrm>
            <a:off x="1524000" y="3602038"/>
            <a:ext cx="9144000" cy="1655762"/>
          </a:xfrm>
        </p:spPr>
        <p:txBody>
          <a:bodyPr anchor="ctr"/>
          <a:lstStyle>
            <a:lvl1pPr marL="0" indent="0" algn="ctr">
              <a:buNone/>
              <a:defRPr sz="2400" baseline="0">
                <a:latin typeface="Times New Roman" panose="02020603050405020304" pitchFamily="18" charset="0"/>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smtClean="0"/>
              <a:t>Click to edit Master subtitle style</a:t>
            </a:r>
            <a:endParaRPr lang="zh-CN" altLang="en-US" dirty="0"/>
          </a:p>
        </p:txBody>
      </p:sp>
      <p:sp>
        <p:nvSpPr>
          <p:cNvPr id="4" name="Date Placeholder 3"/>
          <p:cNvSpPr>
            <a:spLocks noGrp="1"/>
          </p:cNvSpPr>
          <p:nvPr>
            <p:ph type="dt" sz="half" idx="10"/>
          </p:nvPr>
        </p:nvSpPr>
        <p:spPr/>
        <p:txBody>
          <a:bodyPr/>
          <a:lstStyle/>
          <a:p>
            <a:fld id="{DC9CD2C4-88AE-4FC4-B0AC-4DAED60F86CD}" type="datetime1">
              <a:rPr lang="zh-CN" altLang="en-US" smtClean="0"/>
              <a:t>2018/12/24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4FB8F30-D5FE-4CCB-ABB5-7A44322B684D}" type="slidenum">
              <a:rPr lang="zh-CN" altLang="en-US" smtClean="0"/>
              <a:t>‹#›</a:t>
            </a:fld>
            <a:endParaRPr lang="zh-CN" altLang="en-US"/>
          </a:p>
        </p:txBody>
      </p:sp>
      <p:pic>
        <p:nvPicPr>
          <p:cNvPr id="8" name="Picture 7"/>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652" b="95833" l="805" r="50302"/>
                    </a14:imgEffect>
                  </a14:imgLayer>
                </a14:imgProps>
              </a:ext>
            </a:extLst>
          </a:blip>
          <a:srcRect l="1834" t="5944" r="52105" b="8391"/>
          <a:stretch/>
        </p:blipFill>
        <p:spPr>
          <a:xfrm>
            <a:off x="11215713" y="109298"/>
            <a:ext cx="762106" cy="752887"/>
          </a:xfrm>
          <a:prstGeom prst="rect">
            <a:avLst/>
          </a:prstGeom>
        </p:spPr>
      </p:pic>
    </p:spTree>
    <p:extLst>
      <p:ext uri="{BB962C8B-B14F-4D97-AF65-F5344CB8AC3E}">
        <p14:creationId xmlns:p14="http://schemas.microsoft.com/office/powerpoint/2010/main" val="3841191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5B24B3F8-8819-40E7-ABCE-BEF2CB4C0A99}" type="datetime1">
              <a:rPr lang="zh-CN" altLang="en-US" smtClean="0"/>
              <a:t>2018/12/24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4FB8F30-D5FE-4CCB-ABB5-7A44322B684D}" type="slidenum">
              <a:rPr lang="zh-CN" altLang="en-US" smtClean="0"/>
              <a:t>‹#›</a:t>
            </a:fld>
            <a:endParaRPr lang="zh-CN" altLang="en-US"/>
          </a:p>
        </p:txBody>
      </p:sp>
    </p:spTree>
    <p:extLst>
      <p:ext uri="{BB962C8B-B14F-4D97-AF65-F5344CB8AC3E}">
        <p14:creationId xmlns:p14="http://schemas.microsoft.com/office/powerpoint/2010/main" val="3124403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2329D3A5-862A-4E5D-9926-E2F31D91A035}" type="datetime1">
              <a:rPr lang="zh-CN" altLang="en-US" smtClean="0"/>
              <a:t>2018/12/24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4FB8F30-D5FE-4CCB-ABB5-7A44322B684D}" type="slidenum">
              <a:rPr lang="zh-CN" altLang="en-US" smtClean="0"/>
              <a:t>‹#›</a:t>
            </a:fld>
            <a:endParaRPr lang="zh-CN" altLang="en-US"/>
          </a:p>
        </p:txBody>
      </p:sp>
    </p:spTree>
    <p:extLst>
      <p:ext uri="{BB962C8B-B14F-4D97-AF65-F5344CB8AC3E}">
        <p14:creationId xmlns:p14="http://schemas.microsoft.com/office/powerpoint/2010/main" val="3185765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2550" y="365126"/>
            <a:ext cx="10939849" cy="994118"/>
          </a:xfrm>
        </p:spPr>
        <p:txBody>
          <a:bodyPr/>
          <a:lstStyle>
            <a:lvl1pPr>
              <a:defRPr baseline="0">
                <a:latin typeface="Times New Roman" panose="02020603050405020304" pitchFamily="18" charset="0"/>
                <a:ea typeface="微软雅黑" panose="020B0503020204020204" pitchFamily="34" charset="-122"/>
              </a:defRPr>
            </a:lvl1pPr>
          </a:lstStyle>
          <a:p>
            <a:r>
              <a:rPr lang="en-US" altLang="zh-CN" dirty="0" smtClean="0"/>
              <a:t>Click to edit Master title style</a:t>
            </a:r>
            <a:endParaRPr lang="zh-CN" altLang="en-US" dirty="0"/>
          </a:p>
        </p:txBody>
      </p:sp>
      <p:sp>
        <p:nvSpPr>
          <p:cNvPr id="3" name="Content Placeholder 2"/>
          <p:cNvSpPr>
            <a:spLocks noGrp="1"/>
          </p:cNvSpPr>
          <p:nvPr>
            <p:ph idx="1"/>
          </p:nvPr>
        </p:nvSpPr>
        <p:spPr>
          <a:xfrm>
            <a:off x="642550" y="1556951"/>
            <a:ext cx="10939849" cy="5000368"/>
          </a:xfrm>
        </p:spPr>
        <p:txBody>
          <a:bodyPr/>
          <a:lstStyle>
            <a:lvl1pPr>
              <a:defRPr baseline="0">
                <a:latin typeface="Times New Roman" panose="02020603050405020304" pitchFamily="18" charset="0"/>
                <a:ea typeface="微软雅黑" panose="020B0503020204020204" pitchFamily="34" charset="-122"/>
              </a:defRPr>
            </a:lvl1pPr>
            <a:lvl2pPr>
              <a:defRPr baseline="0">
                <a:latin typeface="Times New Roman" panose="02020603050405020304" pitchFamily="18" charset="0"/>
                <a:ea typeface="微软雅黑" panose="020B0503020204020204" pitchFamily="34" charset="-122"/>
              </a:defRPr>
            </a:lvl2pPr>
            <a:lvl3pPr>
              <a:defRPr baseline="0">
                <a:latin typeface="Times New Roman" panose="02020603050405020304" pitchFamily="18" charset="0"/>
                <a:ea typeface="微软雅黑" panose="020B0503020204020204" pitchFamily="34" charset="-122"/>
              </a:defRPr>
            </a:lvl3pPr>
            <a:lvl4pPr>
              <a:defRPr baseline="0">
                <a:latin typeface="Times New Roman" panose="02020603050405020304" pitchFamily="18" charset="0"/>
                <a:ea typeface="微软雅黑" panose="020B0503020204020204" pitchFamily="34" charset="-122"/>
              </a:defRPr>
            </a:lvl4pPr>
            <a:lvl5pPr>
              <a:defRPr baseline="0">
                <a:latin typeface="Times New Roman" panose="02020603050405020304" pitchFamily="18" charset="0"/>
                <a:ea typeface="微软雅黑" panose="020B0503020204020204" pitchFamily="34" charset="-122"/>
              </a:defRPr>
            </a:lvl5pPr>
          </a:lstStyle>
          <a:p>
            <a:pPr lvl="0"/>
            <a:r>
              <a:rPr lang="en-US" altLang="zh-CN" dirty="0" smtClean="0"/>
              <a:t>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4" name="Date Placeholder 3"/>
          <p:cNvSpPr>
            <a:spLocks noGrp="1"/>
          </p:cNvSpPr>
          <p:nvPr>
            <p:ph type="dt" sz="half" idx="10"/>
          </p:nvPr>
        </p:nvSpPr>
        <p:spPr/>
        <p:txBody>
          <a:bodyPr/>
          <a:lstStyle/>
          <a:p>
            <a:fld id="{02DF5644-F86D-4594-A401-36B80A0A0845}" type="datetime1">
              <a:rPr lang="zh-CN" altLang="en-US" smtClean="0"/>
              <a:t>2018/12/24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234619" y="778476"/>
            <a:ext cx="2743200" cy="365125"/>
          </a:xfrm>
        </p:spPr>
        <p:txBody>
          <a:bodyPr/>
          <a:lstStyle/>
          <a:p>
            <a:fld id="{E4FB8F30-D5FE-4CCB-ABB5-7A44322B684D}" type="slidenum">
              <a:rPr lang="zh-CN" altLang="en-US" smtClean="0"/>
              <a:t>‹#›</a:t>
            </a:fld>
            <a:endParaRPr lang="zh-CN" altLang="en-US"/>
          </a:p>
        </p:txBody>
      </p:sp>
      <p:pic>
        <p:nvPicPr>
          <p:cNvPr id="7" name="Picture 6"/>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652" b="95833" l="805" r="50302"/>
                    </a14:imgEffect>
                  </a14:imgLayer>
                </a14:imgProps>
              </a:ext>
            </a:extLst>
          </a:blip>
          <a:srcRect l="1834" t="5944" r="52105" b="8391"/>
          <a:stretch/>
        </p:blipFill>
        <p:spPr>
          <a:xfrm>
            <a:off x="11215713" y="109298"/>
            <a:ext cx="762106" cy="752887"/>
          </a:xfrm>
          <a:prstGeom prst="rect">
            <a:avLst/>
          </a:prstGeom>
        </p:spPr>
      </p:pic>
    </p:spTree>
    <p:extLst>
      <p:ext uri="{BB962C8B-B14F-4D97-AF65-F5344CB8AC3E}">
        <p14:creationId xmlns:p14="http://schemas.microsoft.com/office/powerpoint/2010/main" val="55046574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Edit Master text styles</a:t>
            </a:r>
          </a:p>
        </p:txBody>
      </p:sp>
      <p:sp>
        <p:nvSpPr>
          <p:cNvPr id="4" name="Date Placeholder 3"/>
          <p:cNvSpPr>
            <a:spLocks noGrp="1"/>
          </p:cNvSpPr>
          <p:nvPr>
            <p:ph type="dt" sz="half" idx="10"/>
          </p:nvPr>
        </p:nvSpPr>
        <p:spPr/>
        <p:txBody>
          <a:bodyPr/>
          <a:lstStyle/>
          <a:p>
            <a:fld id="{14728710-F3DA-4E37-B8F5-29DDCBCB9529}" type="datetime1">
              <a:rPr lang="zh-CN" altLang="en-US" smtClean="0"/>
              <a:t>2018/12/24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4FB8F30-D5FE-4CCB-ABB5-7A44322B684D}" type="slidenum">
              <a:rPr lang="zh-CN" altLang="en-US" smtClean="0"/>
              <a:t>‹#›</a:t>
            </a:fld>
            <a:endParaRPr lang="zh-CN" altLang="en-US"/>
          </a:p>
        </p:txBody>
      </p:sp>
    </p:spTree>
    <p:extLst>
      <p:ext uri="{BB962C8B-B14F-4D97-AF65-F5344CB8AC3E}">
        <p14:creationId xmlns:p14="http://schemas.microsoft.com/office/powerpoint/2010/main" val="2895660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D739879B-FB58-4F3F-8935-9D9FE1933BB2}" type="datetime1">
              <a:rPr lang="zh-CN" altLang="en-US" smtClean="0"/>
              <a:t>2018/12/24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4FB8F30-D5FE-4CCB-ABB5-7A44322B684D}" type="slidenum">
              <a:rPr lang="zh-CN" altLang="en-US" smtClean="0"/>
              <a:t>‹#›</a:t>
            </a:fld>
            <a:endParaRPr lang="zh-CN" altLang="en-US"/>
          </a:p>
        </p:txBody>
      </p:sp>
    </p:spTree>
    <p:extLst>
      <p:ext uri="{BB962C8B-B14F-4D97-AF65-F5344CB8AC3E}">
        <p14:creationId xmlns:p14="http://schemas.microsoft.com/office/powerpoint/2010/main" val="2997632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111E3E65-D2FE-42DC-8AB3-4705FC92A4EC}" type="datetime1">
              <a:rPr lang="zh-CN" altLang="en-US" smtClean="0"/>
              <a:t>2018/12/24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4FB8F30-D5FE-4CCB-ABB5-7A44322B684D}" type="slidenum">
              <a:rPr lang="zh-CN" altLang="en-US" smtClean="0"/>
              <a:t>‹#›</a:t>
            </a:fld>
            <a:endParaRPr lang="zh-CN" altLang="en-US"/>
          </a:p>
        </p:txBody>
      </p:sp>
    </p:spTree>
    <p:extLst>
      <p:ext uri="{BB962C8B-B14F-4D97-AF65-F5344CB8AC3E}">
        <p14:creationId xmlns:p14="http://schemas.microsoft.com/office/powerpoint/2010/main" val="3601805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EC508336-FF35-4C4E-8197-72452B7B6C1B}" type="datetime1">
              <a:rPr lang="zh-CN" altLang="en-US" smtClean="0"/>
              <a:t>2018/12/24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4FB8F30-D5FE-4CCB-ABB5-7A44322B684D}" type="slidenum">
              <a:rPr lang="zh-CN" altLang="en-US" smtClean="0"/>
              <a:t>‹#›</a:t>
            </a:fld>
            <a:endParaRPr lang="zh-CN" altLang="en-US"/>
          </a:p>
        </p:txBody>
      </p:sp>
    </p:spTree>
    <p:extLst>
      <p:ext uri="{BB962C8B-B14F-4D97-AF65-F5344CB8AC3E}">
        <p14:creationId xmlns:p14="http://schemas.microsoft.com/office/powerpoint/2010/main" val="2039153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C514A1-56D4-49C7-A09A-BEEBD89AE804}" type="datetime1">
              <a:rPr lang="zh-CN" altLang="en-US" smtClean="0"/>
              <a:t>2018/12/24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a:xfrm>
            <a:off x="9234619" y="780207"/>
            <a:ext cx="2743200" cy="365125"/>
          </a:xfrm>
        </p:spPr>
        <p:txBody>
          <a:bodyPr/>
          <a:lstStyle/>
          <a:p>
            <a:fld id="{E4FB8F30-D5FE-4CCB-ABB5-7A44322B684D}" type="slidenum">
              <a:rPr lang="zh-CN" altLang="en-US" smtClean="0"/>
              <a:t>‹#›</a:t>
            </a:fld>
            <a:endParaRPr lang="zh-CN" altLang="en-US"/>
          </a:p>
        </p:txBody>
      </p:sp>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652" b="95833" l="805" r="50302"/>
                    </a14:imgEffect>
                  </a14:imgLayer>
                </a14:imgProps>
              </a:ext>
            </a:extLst>
          </a:blip>
          <a:srcRect l="1834" t="5944" r="52105" b="8391"/>
          <a:stretch/>
        </p:blipFill>
        <p:spPr>
          <a:xfrm>
            <a:off x="11215713" y="109298"/>
            <a:ext cx="762106" cy="752887"/>
          </a:xfrm>
          <a:prstGeom prst="rect">
            <a:avLst/>
          </a:prstGeom>
        </p:spPr>
      </p:pic>
    </p:spTree>
    <p:extLst>
      <p:ext uri="{BB962C8B-B14F-4D97-AF65-F5344CB8AC3E}">
        <p14:creationId xmlns:p14="http://schemas.microsoft.com/office/powerpoint/2010/main" val="145320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5" name="Date Placeholder 4"/>
          <p:cNvSpPr>
            <a:spLocks noGrp="1"/>
          </p:cNvSpPr>
          <p:nvPr>
            <p:ph type="dt" sz="half" idx="10"/>
          </p:nvPr>
        </p:nvSpPr>
        <p:spPr/>
        <p:txBody>
          <a:bodyPr/>
          <a:lstStyle/>
          <a:p>
            <a:fld id="{57A4A466-F858-497D-8FEF-0A17D8F69044}" type="datetime1">
              <a:rPr lang="zh-CN" altLang="en-US" smtClean="0"/>
              <a:t>2018/12/24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4FB8F30-D5FE-4CCB-ABB5-7A44322B684D}" type="slidenum">
              <a:rPr lang="zh-CN" altLang="en-US" smtClean="0"/>
              <a:t>‹#›</a:t>
            </a:fld>
            <a:endParaRPr lang="zh-CN" altLang="en-US"/>
          </a:p>
        </p:txBody>
      </p:sp>
    </p:spTree>
    <p:extLst>
      <p:ext uri="{BB962C8B-B14F-4D97-AF65-F5344CB8AC3E}">
        <p14:creationId xmlns:p14="http://schemas.microsoft.com/office/powerpoint/2010/main" val="41387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Edit Master text styles</a:t>
            </a:r>
          </a:p>
        </p:txBody>
      </p:sp>
      <p:sp>
        <p:nvSpPr>
          <p:cNvPr id="5" name="Date Placeholder 4"/>
          <p:cNvSpPr>
            <a:spLocks noGrp="1"/>
          </p:cNvSpPr>
          <p:nvPr>
            <p:ph type="dt" sz="half" idx="10"/>
          </p:nvPr>
        </p:nvSpPr>
        <p:spPr/>
        <p:txBody>
          <a:bodyPr/>
          <a:lstStyle/>
          <a:p>
            <a:fld id="{0F85313D-70F1-442D-A547-A25CE78DF1DF}" type="datetime1">
              <a:rPr lang="zh-CN" altLang="en-US" smtClean="0"/>
              <a:t>2018/12/24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4FB8F30-D5FE-4CCB-ABB5-7A44322B684D}" type="slidenum">
              <a:rPr lang="zh-CN" altLang="en-US" smtClean="0"/>
              <a:t>‹#›</a:t>
            </a:fld>
            <a:endParaRPr lang="zh-CN" altLang="en-US"/>
          </a:p>
        </p:txBody>
      </p:sp>
    </p:spTree>
    <p:extLst>
      <p:ext uri="{BB962C8B-B14F-4D97-AF65-F5344CB8AC3E}">
        <p14:creationId xmlns:p14="http://schemas.microsoft.com/office/powerpoint/2010/main" val="323501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2AC14F-5C58-41BF-BB14-9D14E0AFB0E3}" type="datetime1">
              <a:rPr lang="zh-CN" altLang="en-US" smtClean="0"/>
              <a:t>2018/12/24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FB8F30-D5FE-4CCB-ABB5-7A44322B684D}" type="slidenum">
              <a:rPr lang="zh-CN" altLang="en-US" smtClean="0"/>
              <a:t>‹#›</a:t>
            </a:fld>
            <a:endParaRPr lang="zh-CN" altLang="en-US"/>
          </a:p>
        </p:txBody>
      </p:sp>
    </p:spTree>
    <p:extLst>
      <p:ext uri="{BB962C8B-B14F-4D97-AF65-F5344CB8AC3E}">
        <p14:creationId xmlns:p14="http://schemas.microsoft.com/office/powerpoint/2010/main" val="2332151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8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9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7.GIF"/><Relationship Id="rId1" Type="http://schemas.openxmlformats.org/officeDocument/2006/relationships/slideLayout" Target="../slideLayouts/slideLayout7.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smtClean="0"/>
              <a:t>深度生成模型基础</a:t>
            </a:r>
            <a:endParaRPr lang="zh-CN" altLang="en-US" dirty="0"/>
          </a:p>
        </p:txBody>
      </p:sp>
      <p:sp>
        <p:nvSpPr>
          <p:cNvPr id="3" name="Subtitle 2"/>
          <p:cNvSpPr>
            <a:spLocks noGrp="1"/>
          </p:cNvSpPr>
          <p:nvPr>
            <p:ph type="subTitle" idx="1"/>
          </p:nvPr>
        </p:nvSpPr>
        <p:spPr/>
        <p:txBody>
          <a:bodyPr/>
          <a:lstStyle/>
          <a:p>
            <a:r>
              <a:rPr lang="zh-CN" altLang="en-US" dirty="0" smtClean="0"/>
              <a:t>中国科学技术大学  </a:t>
            </a:r>
            <a:r>
              <a:rPr lang="en-US" altLang="zh-CN" dirty="0" smtClean="0"/>
              <a:t>|  </a:t>
            </a:r>
            <a:r>
              <a:rPr lang="zh-CN" altLang="en-US" dirty="0" smtClean="0"/>
              <a:t>大数据学院</a:t>
            </a:r>
            <a:r>
              <a:rPr lang="en-US" altLang="zh-CN" dirty="0" smtClean="0"/>
              <a:t>  |  </a:t>
            </a:r>
            <a:r>
              <a:rPr lang="zh-CN" altLang="en-US" dirty="0" smtClean="0"/>
              <a:t>连德富</a:t>
            </a:r>
            <a:endParaRPr lang="en-US" altLang="zh-CN" dirty="0" smtClean="0"/>
          </a:p>
          <a:p>
            <a:r>
              <a:rPr lang="en-US" altLang="zh-CN" dirty="0" smtClean="0"/>
              <a:t>dove.ustc@gmail.com</a:t>
            </a:r>
          </a:p>
          <a:p>
            <a:endParaRPr lang="zh-CN" altLang="en-US" dirty="0"/>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1</a:t>
            </a:fld>
            <a:endParaRPr lang="zh-CN" altLang="en-US"/>
          </a:p>
        </p:txBody>
      </p:sp>
    </p:spTree>
    <p:extLst>
      <p:ext uri="{BB962C8B-B14F-4D97-AF65-F5344CB8AC3E}">
        <p14:creationId xmlns:p14="http://schemas.microsoft.com/office/powerpoint/2010/main" val="25176735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非标准分布采样</a:t>
            </a:r>
            <a:endParaRPr lang="zh-CN" altLang="en-US" dirty="0"/>
          </a:p>
        </p:txBody>
      </p:sp>
      <p:sp>
        <p:nvSpPr>
          <p:cNvPr id="3" name="Content Placeholder 2"/>
          <p:cNvSpPr>
            <a:spLocks noGrp="1"/>
          </p:cNvSpPr>
          <p:nvPr>
            <p:ph idx="1"/>
          </p:nvPr>
        </p:nvSpPr>
        <p:spPr/>
        <p:txBody>
          <a:bodyPr/>
          <a:lstStyle/>
          <a:p>
            <a:r>
              <a:rPr lang="zh-CN" altLang="en-US" dirty="0" smtClean="0"/>
              <a:t>难以计算分布的累计概率分布并求逆函数</a:t>
            </a:r>
            <a:endParaRPr lang="en-US" altLang="zh-CN" dirty="0" smtClean="0"/>
          </a:p>
          <a:p>
            <a:r>
              <a:rPr lang="zh-CN" altLang="en-US" dirty="0" smtClean="0"/>
              <a:t>借助于两种重要而且通用的方法</a:t>
            </a:r>
            <a:endParaRPr lang="en-US" altLang="zh-CN" dirty="0" smtClean="0"/>
          </a:p>
          <a:p>
            <a:pPr lvl="1"/>
            <a:r>
              <a:rPr lang="zh-CN" altLang="en-US" dirty="0"/>
              <a:t>拒绝采</a:t>
            </a:r>
            <a:r>
              <a:rPr lang="zh-CN" altLang="en-US" dirty="0" smtClean="0"/>
              <a:t>样 </a:t>
            </a:r>
            <a:r>
              <a:rPr lang="en-US" altLang="zh-CN" dirty="0" smtClean="0"/>
              <a:t>Rejection sampling</a:t>
            </a:r>
          </a:p>
          <a:p>
            <a:pPr lvl="1"/>
            <a:r>
              <a:rPr lang="zh-CN" altLang="en-US" dirty="0"/>
              <a:t>重要</a:t>
            </a:r>
            <a:r>
              <a:rPr lang="zh-CN" altLang="en-US" dirty="0" smtClean="0"/>
              <a:t>性采样 </a:t>
            </a:r>
            <a:r>
              <a:rPr lang="en-US" altLang="zh-CN" dirty="0" smtClean="0"/>
              <a:t>Importance sampling</a:t>
            </a:r>
            <a:endParaRPr lang="zh-CN" altLang="en-US" dirty="0"/>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10</a:t>
            </a:fld>
            <a:endParaRPr lang="zh-CN" altLang="en-US"/>
          </a:p>
        </p:txBody>
      </p:sp>
    </p:spTree>
    <p:extLst>
      <p:ext uri="{BB962C8B-B14F-4D97-AF65-F5344CB8AC3E}">
        <p14:creationId xmlns:p14="http://schemas.microsoft.com/office/powerpoint/2010/main" val="408663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拒绝采样</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从</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zh-CN" altLang="en-US" i="1">
                        <a:latin typeface="Cambria Math" panose="02040503050406030204" pitchFamily="18" charset="0"/>
                      </a:rPr>
                      <m:t>采样</m:t>
                    </m:r>
                  </m:oMath>
                </a14:m>
                <a:r>
                  <a:rPr lang="zh-CN" altLang="en-US" dirty="0" smtClean="0"/>
                  <a:t>很难，但是计算</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zh-CN" altLang="en-US" i="1">
                        <a:latin typeface="Cambria Math" panose="02040503050406030204" pitchFamily="18" charset="0"/>
                      </a:rPr>
                      <m:t>很</m:t>
                    </m:r>
                  </m:oMath>
                </a14:m>
                <a:r>
                  <a:rPr lang="zh-CN" altLang="en-US" dirty="0" smtClean="0"/>
                  <a:t>容易，可以不包括归一化项</a:t>
                </a:r>
                <a:endParaRPr lang="en-US" altLang="zh-CN" dirty="0" smtClean="0"/>
              </a:p>
              <a:p>
                <a:pPr lvl="1"/>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𝑝</m:t>
                            </m:r>
                          </m:sub>
                        </m:sSub>
                      </m:den>
                    </m:f>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oMath>
                </a14:m>
                <a:endParaRPr lang="en-US" altLang="zh-CN" dirty="0" smtClean="0"/>
              </a:p>
              <a:p>
                <a:pPr lvl="1"/>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d>
                      <m:dPr>
                        <m:ctrlPr>
                          <a:rPr lang="en-US" altLang="zh-CN" i="1">
                            <a:latin typeface="Cambria Math" panose="02040503050406030204" pitchFamily="18" charset="0"/>
                          </a:rPr>
                        </m:ctrlPr>
                      </m:dPr>
                      <m:e>
                        <m:r>
                          <a:rPr lang="en-US" altLang="zh-CN" i="1">
                            <a:latin typeface="Cambria Math" panose="02040503050406030204" pitchFamily="18" charset="0"/>
                          </a:rPr>
                          <m:t>𝑧</m:t>
                        </m:r>
                      </m:e>
                    </m:d>
                  </m:oMath>
                </a14:m>
                <a:r>
                  <a:rPr lang="zh-CN" altLang="en-US" dirty="0" smtClean="0"/>
                  <a:t>很容易计算，但</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𝑝</m:t>
                        </m:r>
                      </m:sub>
                    </m:sSub>
                  </m:oMath>
                </a14:m>
                <a:r>
                  <a:rPr lang="zh-CN" altLang="en-US" dirty="0" smtClean="0"/>
                  <a:t>未知</a:t>
                </a:r>
                <a:endParaRPr lang="en-US" altLang="zh-CN" dirty="0" smtClean="0"/>
              </a:p>
              <a:p>
                <a:r>
                  <a:rPr lang="zh-CN" altLang="en-US" dirty="0" smtClean="0"/>
                  <a:t>提议分布 </a:t>
                </a:r>
                <a:r>
                  <a:rPr lang="en-US" altLang="zh-CN" dirty="0" smtClean="0"/>
                  <a:t>(proposal distribution): </a:t>
                </a:r>
                <a14:m>
                  <m:oMath xmlns:m="http://schemas.openxmlformats.org/officeDocument/2006/math">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zh-CN" altLang="en-US" i="1">
                        <a:latin typeface="Cambria Math" panose="02040503050406030204" pitchFamily="18" charset="0"/>
                      </a:rPr>
                      <m:t>，</m:t>
                    </m:r>
                  </m:oMath>
                </a14:m>
                <a:r>
                  <a:rPr lang="zh-CN" altLang="en-US" dirty="0" smtClean="0"/>
                  <a:t>可以容易从中采样</a:t>
                </a:r>
                <a:endParaRPr lang="en-US" altLang="zh-CN" dirty="0" smtClean="0"/>
              </a:p>
              <a:p>
                <a:r>
                  <a:rPr lang="zh-CN" altLang="en-US" dirty="0"/>
                  <a:t>寻找</a:t>
                </a:r>
                <a:r>
                  <a:rPr lang="zh-CN" altLang="en-US" dirty="0" smtClean="0"/>
                  <a:t>常数</a:t>
                </a:r>
                <a:r>
                  <a:rPr lang="en-US" altLang="zh-CN" dirty="0" smtClean="0"/>
                  <a:t>k</a:t>
                </a:r>
                <a:r>
                  <a:rPr lang="zh-CN" altLang="en-US" dirty="0" smtClean="0"/>
                  <a:t>，满足</a:t>
                </a:r>
                <a14:m>
                  <m:oMath xmlns:m="http://schemas.openxmlformats.org/officeDocument/2006/math">
                    <m:r>
                      <a:rPr lang="en-US" altLang="zh-CN" b="0" i="1" smtClean="0">
                        <a:latin typeface="Cambria Math" panose="02040503050406030204" pitchFamily="18" charset="0"/>
                      </a:rPr>
                      <m:t>𝑘𝑞</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11</a:t>
            </a:fld>
            <a:endParaRPr lang="zh-CN" altLang="en-US"/>
          </a:p>
        </p:txBody>
      </p:sp>
      <p:pic>
        <p:nvPicPr>
          <p:cNvPr id="5" name="Picture 4"/>
          <p:cNvPicPr>
            <a:picLocks noChangeAspect="1"/>
          </p:cNvPicPr>
          <p:nvPr/>
        </p:nvPicPr>
        <p:blipFill>
          <a:blip r:embed="rId3"/>
          <a:stretch>
            <a:fillRect/>
          </a:stretch>
        </p:blipFill>
        <p:spPr>
          <a:xfrm>
            <a:off x="6112474" y="3792001"/>
            <a:ext cx="5688654" cy="2765318"/>
          </a:xfrm>
          <a:prstGeom prst="rect">
            <a:avLst/>
          </a:prstGeom>
        </p:spPr>
      </p:pic>
    </p:spTree>
    <p:extLst>
      <p:ext uri="{BB962C8B-B14F-4D97-AF65-F5344CB8AC3E}">
        <p14:creationId xmlns:p14="http://schemas.microsoft.com/office/powerpoint/2010/main" val="37433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拒绝采样</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从</a:t>
                </a:r>
                <a14:m>
                  <m:oMath xmlns:m="http://schemas.openxmlformats.org/officeDocument/2006/math">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zh-CN" altLang="en-US" i="1">
                        <a:latin typeface="Cambria Math" panose="02040503050406030204" pitchFamily="18" charset="0"/>
                      </a:rPr>
                      <m:t>从</m:t>
                    </m:r>
                  </m:oMath>
                </a14:m>
                <a:r>
                  <a:rPr lang="zh-CN" altLang="en-US" dirty="0" smtClean="0"/>
                  <a:t>采样</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0</m:t>
                        </m:r>
                      </m:sub>
                    </m:sSub>
                  </m:oMath>
                </a14:m>
                <a:endParaRPr lang="en-US" altLang="zh-CN" dirty="0" smtClean="0"/>
              </a:p>
              <a:p>
                <a:r>
                  <a:rPr lang="zh-CN" altLang="en-US" dirty="0" smtClean="0"/>
                  <a:t>从</a:t>
                </a:r>
                <a14:m>
                  <m:oMath xmlns:m="http://schemas.openxmlformats.org/officeDocument/2006/math">
                    <m:r>
                      <a:rPr lang="en-US" altLang="zh-CN" b="0" i="1" smtClean="0">
                        <a:latin typeface="Cambria Math" panose="02040503050406030204" pitchFamily="18" charset="0"/>
                      </a:rPr>
                      <m:t>𝑈</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r>
                          <a:rPr lang="en-US" altLang="zh-CN" b="0" i="1" smtClean="0">
                            <a:latin typeface="Cambria Math" panose="02040503050406030204" pitchFamily="18" charset="0"/>
                          </a:rPr>
                          <m:t>𝑘𝑞</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0</m:t>
                                </m:r>
                              </m:sub>
                            </m:sSub>
                          </m:e>
                        </m:d>
                      </m:e>
                    </m:d>
                  </m:oMath>
                </a14:m>
                <a:r>
                  <a:rPr lang="zh-CN" altLang="en-US" dirty="0" smtClean="0"/>
                  <a:t>采样</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0</m:t>
                        </m:r>
                      </m:sub>
                    </m:sSub>
                  </m:oMath>
                </a14:m>
                <a:endParaRPr lang="en-US" altLang="zh-CN" dirty="0" smtClean="0"/>
              </a:p>
              <a:p>
                <a:r>
                  <a:rPr lang="zh-CN" altLang="en-US" dirty="0"/>
                  <a:t>如果</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m:t>
                        </m:r>
                      </m:sub>
                    </m:sSub>
                    <m:r>
                      <a:rPr lang="en-US" altLang="zh-CN" b="0" i="1" smtClean="0">
                        <a:latin typeface="Cambria Math" panose="02040503050406030204" pitchFamily="18" charset="0"/>
                      </a:rPr>
                      <m:t>&gt;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𝑧</m:t>
                            </m:r>
                          </m:e>
                          <m:sub>
                            <m:r>
                              <a:rPr lang="en-US" altLang="zh-CN" b="0" i="1" dirty="0" smtClean="0">
                                <a:latin typeface="Cambria Math" panose="02040503050406030204" pitchFamily="18" charset="0"/>
                              </a:rPr>
                              <m:t>0</m:t>
                            </m:r>
                          </m:sub>
                        </m:sSub>
                      </m:e>
                    </m:d>
                    <m:r>
                      <a:rPr lang="zh-CN" altLang="en-US" i="1" dirty="0">
                        <a:latin typeface="Cambria Math" panose="02040503050406030204" pitchFamily="18" charset="0"/>
                      </a:rPr>
                      <m:t>，</m:t>
                    </m:r>
                  </m:oMath>
                </a14:m>
                <a:r>
                  <a:rPr lang="zh-CN" altLang="en-US" dirty="0" smtClean="0"/>
                  <a:t>样本被</a:t>
                </a:r>
                <a:r>
                  <a:rPr lang="zh-CN" altLang="en-US" dirty="0" smtClean="0">
                    <a:solidFill>
                      <a:srgbClr val="FF0000"/>
                    </a:solidFill>
                  </a:rPr>
                  <a:t>拒绝，</a:t>
                </a:r>
                <a:r>
                  <a:rPr lang="zh-CN" altLang="en-US" dirty="0" smtClean="0"/>
                  <a:t>否则被</a:t>
                </a:r>
                <a:r>
                  <a:rPr lang="zh-CN" altLang="en-US" dirty="0" smtClean="0">
                    <a:solidFill>
                      <a:srgbClr val="FF0000"/>
                    </a:solidFill>
                  </a:rPr>
                  <a:t>保留</a:t>
                </a:r>
                <a:endParaRPr lang="en-US" altLang="zh-CN" dirty="0" smtClean="0">
                  <a:solidFill>
                    <a:srgbClr val="FF0000"/>
                  </a:solidFill>
                </a:endParaRPr>
              </a:p>
              <a:p>
                <a:r>
                  <a:rPr lang="zh-CN" altLang="en-US" dirty="0" smtClean="0"/>
                  <a:t>图中阴影部分的样本被拒绝</a:t>
                </a:r>
                <a:endParaRPr lang="en-US" altLang="zh-CN" dirty="0" smtClean="0"/>
              </a:p>
              <a:p>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𝐴𝑐𝑐𝑒𝑝𝑡</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f>
                          <m:fPr>
                            <m:ctrlPr>
                              <a:rPr lang="en-US" altLang="zh-CN" b="0" i="1" dirty="0" smtClean="0">
                                <a:latin typeface="Cambria Math" panose="02040503050406030204" pitchFamily="18" charset="0"/>
                              </a:rPr>
                            </m:ctrlPr>
                          </m:fPr>
                          <m:num>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𝑧</m:t>
                                </m:r>
                              </m:e>
                            </m:d>
                          </m:num>
                          <m:den>
                            <m:r>
                              <m:rPr>
                                <m:sty m:val="p"/>
                              </m:rPr>
                              <a:rPr lang="en-US" altLang="zh-CN" i="1" dirty="0" smtClean="0">
                                <a:latin typeface="Cambria Math" panose="02040503050406030204" pitchFamily="18" charset="0"/>
                              </a:rPr>
                              <m:t>k</m:t>
                            </m:r>
                            <m:r>
                              <a:rPr lang="en-US" altLang="zh-CN" b="0" i="1" dirty="0" smtClean="0">
                                <a:latin typeface="Cambria Math" panose="02040503050406030204" pitchFamily="18" charset="0"/>
                              </a:rPr>
                              <m:t>𝑞</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𝑧</m:t>
                                </m:r>
                              </m:e>
                            </m:d>
                          </m:den>
                        </m:f>
                      </m:e>
                    </m:d>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𝑑𝑧</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𝑝</m:t>
                            </m:r>
                          </m:sub>
                        </m:sSub>
                      </m:num>
                      <m:den>
                        <m:r>
                          <a:rPr lang="en-US" altLang="zh-CN" b="0" i="1" smtClean="0">
                            <a:latin typeface="Cambria Math" panose="02040503050406030204" pitchFamily="18" charset="0"/>
                          </a:rPr>
                          <m:t>𝑘</m:t>
                        </m:r>
                      </m:den>
                    </m:f>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12</a:t>
            </a:fld>
            <a:endParaRPr lang="zh-CN" altLang="en-US"/>
          </a:p>
        </p:txBody>
      </p:sp>
      <p:pic>
        <p:nvPicPr>
          <p:cNvPr id="5" name="Picture 4"/>
          <p:cNvPicPr>
            <a:picLocks noChangeAspect="1"/>
          </p:cNvPicPr>
          <p:nvPr/>
        </p:nvPicPr>
        <p:blipFill>
          <a:blip r:embed="rId3"/>
          <a:stretch>
            <a:fillRect/>
          </a:stretch>
        </p:blipFill>
        <p:spPr>
          <a:xfrm>
            <a:off x="6289165" y="3687859"/>
            <a:ext cx="5688654" cy="2765318"/>
          </a:xfrm>
          <a:prstGeom prst="rect">
            <a:avLst/>
          </a:prstGeom>
        </p:spPr>
      </p:pic>
    </p:spTree>
    <p:extLst>
      <p:ext uri="{BB962C8B-B14F-4D97-AF65-F5344CB8AC3E}">
        <p14:creationId xmlns:p14="http://schemas.microsoft.com/office/powerpoint/2010/main" val="329557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拒绝采</a:t>
            </a:r>
            <a:r>
              <a:rPr lang="zh-CN" altLang="en-US" dirty="0" smtClean="0"/>
              <a:t>样在高维分布的问题</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oMath>
                </a14:m>
                <a:r>
                  <a:rPr lang="zh-CN" altLang="en-US" dirty="0" smtClean="0"/>
                  <a:t>是多维高斯分布，均值为</a:t>
                </a:r>
                <a:r>
                  <a:rPr lang="en-US" altLang="zh-CN" dirty="0" smtClean="0"/>
                  <a:t>0</a:t>
                </a:r>
                <a:r>
                  <a:rPr lang="zh-CN" altLang="en-US" dirty="0" smtClean="0"/>
                  <a:t>，协方差矩阵为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𝐼</m:t>
                    </m:r>
                  </m:oMath>
                </a14:m>
                <a:endParaRPr lang="en-US" altLang="zh-CN" dirty="0" smtClean="0"/>
              </a:p>
              <a:p>
                <a14:m>
                  <m:oMath xmlns:m="http://schemas.openxmlformats.org/officeDocument/2006/math">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oMath>
                </a14:m>
                <a:r>
                  <a:rPr lang="zh-CN" altLang="en-US" dirty="0"/>
                  <a:t>是多维高斯分布，均值为</a:t>
                </a:r>
                <a:r>
                  <a:rPr lang="en-US" altLang="zh-CN" dirty="0"/>
                  <a:t>0</a:t>
                </a:r>
                <a:r>
                  <a:rPr lang="zh-CN" altLang="en-US" dirty="0"/>
                  <a:t>，协方差矩阵为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b="0" i="1" smtClean="0">
                            <a:latin typeface="Cambria Math" panose="02040503050406030204" pitchFamily="18" charset="0"/>
                          </a:rPr>
                          <m:t>𝑞</m:t>
                        </m:r>
                      </m:sub>
                    </m:sSub>
                    <m:r>
                      <a:rPr lang="en-US" altLang="zh-CN" i="1">
                        <a:latin typeface="Cambria Math" panose="02040503050406030204" pitchFamily="18" charset="0"/>
                      </a:rPr>
                      <m:t>𝐼</m:t>
                    </m:r>
                  </m:oMath>
                </a14:m>
                <a:endParaRPr lang="en-US" altLang="zh-CN" dirty="0" smtClean="0"/>
              </a:p>
              <a:p>
                <a:r>
                  <a:rPr lang="zh-CN" altLang="en-US" dirty="0"/>
                  <a:t>满足</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𝑞</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𝑝</m:t>
                        </m:r>
                      </m:sub>
                    </m:sSub>
                  </m:oMath>
                </a14:m>
                <a:r>
                  <a:rPr lang="en-US" altLang="zh-CN" dirty="0" smtClean="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𝑞</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𝑞</m:t>
                                    </m:r>
                                  </m:sub>
                                </m:sSub>
                              </m:den>
                            </m:f>
                          </m:e>
                        </m:d>
                      </m:e>
                      <m:sup>
                        <m:r>
                          <a:rPr lang="en-US" altLang="zh-CN" b="0" i="1" smtClean="0">
                            <a:latin typeface="Cambria Math" panose="02040503050406030204" pitchFamily="18" charset="0"/>
                          </a:rPr>
                          <m:t>𝐷</m:t>
                        </m:r>
                      </m:sup>
                    </m:sSup>
                  </m:oMath>
                </a14:m>
                <a:endParaRPr lang="en-US" altLang="zh-CN" dirty="0" smtClean="0"/>
              </a:p>
              <a:p>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𝐴𝑐𝑐𝑒𝑝𝑡</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𝑘</m:t>
                        </m:r>
                      </m:den>
                    </m:f>
                  </m:oMath>
                </a14:m>
                <a:endParaRPr lang="en-US" altLang="zh-CN" dirty="0" smtClean="0"/>
              </a:p>
              <a:p>
                <a:r>
                  <a:rPr lang="zh-CN" altLang="en-US" dirty="0"/>
                  <a:t>维</a:t>
                </a:r>
                <a:r>
                  <a:rPr lang="zh-CN" altLang="en-US" dirty="0" smtClean="0"/>
                  <a:t>度越高，接收概率指数级减小</a:t>
                </a:r>
                <a:endParaRPr lang="en-US" altLang="zh-CN" dirty="0" smtClean="0"/>
              </a:p>
              <a:p>
                <a:r>
                  <a:rPr lang="zh-CN" altLang="en-US" dirty="0" smtClean="0"/>
                  <a:t>在高维情况下效率极低</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1949"/>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13</a:t>
            </a:fld>
            <a:endParaRPr lang="zh-CN" altLang="en-US"/>
          </a:p>
        </p:txBody>
      </p:sp>
      <p:pic>
        <p:nvPicPr>
          <p:cNvPr id="5" name="Picture 4"/>
          <p:cNvPicPr>
            <a:picLocks noChangeAspect="1"/>
          </p:cNvPicPr>
          <p:nvPr/>
        </p:nvPicPr>
        <p:blipFill>
          <a:blip r:embed="rId3"/>
          <a:stretch>
            <a:fillRect/>
          </a:stretch>
        </p:blipFill>
        <p:spPr>
          <a:xfrm>
            <a:off x="6804591" y="2963008"/>
            <a:ext cx="4340574" cy="3043660"/>
          </a:xfrm>
          <a:prstGeom prst="rect">
            <a:avLst/>
          </a:prstGeom>
        </p:spPr>
      </p:pic>
    </p:spTree>
    <p:extLst>
      <p:ext uri="{BB962C8B-B14F-4D97-AF65-F5344CB8AC3E}">
        <p14:creationId xmlns:p14="http://schemas.microsoft.com/office/powerpoint/2010/main" val="223394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重</a:t>
            </a:r>
            <a:r>
              <a:rPr lang="zh-CN" altLang="en-US" dirty="0" smtClean="0"/>
              <a:t>要性采样</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用于估计期望，本身不是从分布中采样的技术</a:t>
                </a:r>
                <a:endParaRPr lang="en-US" altLang="zh-CN" dirty="0" smtClean="0"/>
              </a:p>
              <a:p>
                <a:r>
                  <a:rPr lang="zh-CN" altLang="en-US" dirty="0"/>
                  <a:t>前</a:t>
                </a:r>
                <a:r>
                  <a:rPr lang="zh-CN" altLang="en-US" dirty="0" smtClean="0"/>
                  <a:t>提</a:t>
                </a:r>
                <a:endParaRPr lang="en-US" altLang="zh-CN" dirty="0" smtClean="0"/>
              </a:p>
              <a:p>
                <a:pPr lvl="1"/>
                <a:r>
                  <a:rPr lang="zh-CN" altLang="en-US" dirty="0"/>
                  <a:t>难</a:t>
                </a:r>
                <a:r>
                  <a:rPr lang="zh-CN" altLang="en-US" dirty="0" smtClean="0"/>
                  <a:t>以从</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oMath>
                </a14:m>
                <a:r>
                  <a:rPr lang="zh-CN" altLang="en-US" dirty="0" smtClean="0"/>
                  <a:t>中采样，但是很容易计算</a:t>
                </a:r>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oMath>
                </a14:m>
                <a:endParaRPr lang="en-US" altLang="zh-CN" dirty="0" smtClean="0"/>
              </a:p>
              <a:p>
                <a:pPr lvl="1"/>
                <a:r>
                  <a:rPr lang="zh-CN" altLang="en-US" dirty="0"/>
                  <a:t>提</a:t>
                </a:r>
                <a:r>
                  <a:rPr lang="zh-CN" altLang="en-US" dirty="0" smtClean="0"/>
                  <a:t>议分布</a:t>
                </a:r>
                <a14:m>
                  <m:oMath xmlns:m="http://schemas.openxmlformats.org/officeDocument/2006/math">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oMath>
                </a14:m>
                <a:r>
                  <a:rPr lang="en-US" altLang="zh-CN" dirty="0" smtClean="0"/>
                  <a:t>, </a:t>
                </a:r>
                <a:r>
                  <a:rPr lang="zh-CN" altLang="en-US" dirty="0" smtClean="0"/>
                  <a:t>容易采样</a:t>
                </a:r>
                <a:endParaRPr lang="en-US" altLang="zh-CN" dirty="0" smtClean="0"/>
              </a:p>
              <a:p>
                <a:pPr lvl="1"/>
                <a:r>
                  <a:rPr lang="zh-CN" altLang="en-US" dirty="0" smtClean="0"/>
                  <a:t>在</a:t>
                </a:r>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zh-CN" altLang="en-US" i="1" smtClean="0">
                        <a:latin typeface="Cambria Math" panose="02040503050406030204" pitchFamily="18" charset="0"/>
                      </a:rPr>
                      <m:t>显著</m:t>
                    </m:r>
                  </m:oMath>
                </a14:m>
                <a:r>
                  <a:rPr lang="zh-CN" altLang="en-US" dirty="0" smtClean="0"/>
                  <a:t>的地方</a:t>
                </a:r>
                <a14:m>
                  <m:oMath xmlns:m="http://schemas.openxmlformats.org/officeDocument/2006/math">
                    <m:r>
                      <a:rPr lang="en-US" altLang="zh-CN" i="1">
                        <a:latin typeface="Cambria Math" panose="02040503050406030204" pitchFamily="18" charset="0"/>
                      </a:rPr>
                      <m:t>𝑞</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oMath>
                </a14:m>
                <a:r>
                  <a:rPr lang="zh-CN" altLang="en-US" dirty="0" smtClean="0"/>
                  <a:t>不能太小</a:t>
                </a:r>
                <a:endParaRPr lang="en-US" altLang="zh-CN" dirty="0" smtClean="0"/>
              </a:p>
              <a:p>
                <a:pPr lvl="1"/>
                <a:endParaRPr lang="en-US" altLang="zh-CN" dirty="0" smtClean="0"/>
              </a:p>
              <a:p>
                <a:pPr lvl="1"/>
                <a:endParaRPr lang="en-US" altLang="zh-CN" dirty="0" smtClean="0"/>
              </a:p>
              <a:p>
                <a:pPr marL="0" indent="0">
                  <a:buNone/>
                </a:pPr>
                <a:endParaRPr lang="en-US" altLang="zh-CN" dirty="0"/>
              </a:p>
              <a:p>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14</a:t>
            </a:fld>
            <a:endParaRPr lang="zh-CN" altLang="en-US"/>
          </a:p>
        </p:txBody>
      </p:sp>
      <mc:AlternateContent xmlns:mc="http://schemas.openxmlformats.org/markup-compatibility/2006" xmlns:a14="http://schemas.microsoft.com/office/drawing/2010/main">
        <mc:Choice Requires="a14">
          <p:sp>
            <p:nvSpPr>
              <p:cNvPr id="5" name="TextBox 4"/>
              <p:cNvSpPr txBox="1"/>
              <p:nvPr/>
            </p:nvSpPr>
            <p:spPr>
              <a:xfrm>
                <a:off x="3491225" y="5988386"/>
                <a:ext cx="2831123" cy="603563"/>
              </a:xfrm>
              <a:prstGeom prst="rect">
                <a:avLst/>
              </a:prstGeom>
              <a:noFill/>
            </p:spPr>
            <p:txBody>
              <a:bodyPr wrap="square" rtlCol="0">
                <a:spAutoFit/>
              </a:bodyPr>
              <a:lstStyle/>
              <a:p>
                <a:r>
                  <a:rPr lang="zh-CN" altLang="en-US" dirty="0" smtClean="0"/>
                  <a:t>样本重要性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𝑝</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𝑙</m:t>
                                    </m:r>
                                  </m:e>
                                </m:d>
                              </m:sup>
                            </m:sSup>
                          </m:e>
                        </m:d>
                      </m:num>
                      <m:den>
                        <m:r>
                          <a:rPr lang="en-US" altLang="zh-CN" i="1">
                            <a:latin typeface="Cambria Math" panose="02040503050406030204" pitchFamily="18" charset="0"/>
                          </a:rPr>
                          <m:t>𝑞</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𝑙</m:t>
                                    </m:r>
                                  </m:e>
                                </m:d>
                              </m:sup>
                            </m:sSup>
                          </m:e>
                        </m:d>
                      </m:den>
                    </m:f>
                  </m:oMath>
                </a14:m>
                <a:endParaRPr lang="zh-CN" alt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491225" y="5988386"/>
                <a:ext cx="2831123" cy="603563"/>
              </a:xfrm>
              <a:prstGeom prst="rect">
                <a:avLst/>
              </a:prstGeom>
              <a:blipFill>
                <a:blip r:embed="rId3"/>
                <a:stretch>
                  <a:fillRect l="-1940"/>
                </a:stretch>
              </a:blipFill>
            </p:spPr>
            <p:txBody>
              <a:bodyPr/>
              <a:lstStyle/>
              <a:p>
                <a:r>
                  <a:rPr lang="zh-CN" altLang="en-US">
                    <a:noFill/>
                  </a:rPr>
                  <a:t> </a:t>
                </a:r>
              </a:p>
            </p:txBody>
          </p:sp>
        </mc:Fallback>
      </mc:AlternateContent>
      <p:cxnSp>
        <p:nvCxnSpPr>
          <p:cNvPr id="7" name="Straight Arrow Connector 6"/>
          <p:cNvCxnSpPr/>
          <p:nvPr/>
        </p:nvCxnSpPr>
        <p:spPr>
          <a:xfrm flipH="1" flipV="1">
            <a:off x="4212194" y="5724616"/>
            <a:ext cx="158262" cy="254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1279831" y="3986816"/>
                <a:ext cx="5042517" cy="18216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r>
                            <a:rPr lang="en-US" altLang="zh-CN" i="1">
                              <a:latin typeface="Cambria Math" panose="02040503050406030204" pitchFamily="18" charset="0"/>
                            </a:rPr>
                            <m:t>𝔼</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e>
                          </m:d>
                          <m:r>
                            <a:rPr lang="en-US" altLang="zh-CN" i="1">
                              <a:latin typeface="Cambria Math" panose="02040503050406030204" pitchFamily="18" charset="0"/>
                            </a:rPr>
                            <m:t>&amp;=∫</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en-US" altLang="zh-CN" i="1">
                              <a:latin typeface="Cambria Math" panose="02040503050406030204" pitchFamily="18" charset="0"/>
                            </a:rPr>
                            <m:t>𝑑𝑧</m:t>
                          </m:r>
                          <m:r>
                            <m:rPr>
                              <m:nor/>
                            </m:rPr>
                            <a:rPr lang="zh-CN" altLang="en-US" dirty="0"/>
                            <m:t> </m:t>
                          </m:r>
                        </m:e>
                        <m:e>
                          <m:r>
                            <a:rPr lang="en-US" altLang="zh-CN" i="1">
                              <a:latin typeface="Cambria Math" panose="02040503050406030204" pitchFamily="18" charset="0"/>
                            </a:rPr>
                            <m:t>&amp;=∫</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f>
                            <m:fPr>
                              <m:ctrlPr>
                                <a:rPr lang="en-US" altLang="zh-CN" i="1">
                                  <a:latin typeface="Cambria Math" panose="02040503050406030204" pitchFamily="18" charset="0"/>
                                </a:rPr>
                              </m:ctrlPr>
                            </m:fPr>
                            <m:num>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num>
                            <m:den>
                              <m:r>
                                <a:rPr lang="en-US" altLang="zh-CN" i="1">
                                  <a:latin typeface="Cambria Math" panose="02040503050406030204" pitchFamily="18" charset="0"/>
                                </a:rPr>
                                <m:t>𝑞</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den>
                          </m:f>
                          <m:r>
                            <a:rPr lang="en-US" altLang="zh-CN" i="1">
                              <a:latin typeface="Cambria Math" panose="02040503050406030204" pitchFamily="18" charset="0"/>
                            </a:rPr>
                            <m:t>𝑞</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en-US" altLang="zh-CN" i="1">
                              <a:latin typeface="Cambria Math" panose="02040503050406030204" pitchFamily="18" charset="0"/>
                            </a:rPr>
                            <m:t>𝑑𝑧</m:t>
                          </m:r>
                        </m:e>
                        <m:e>
                          <m:r>
                            <a:rPr lang="en-US" altLang="zh-CN" i="1">
                              <a:latin typeface="Cambria Math" panose="02040503050406030204" pitchFamily="18" charset="0"/>
                            </a:rPr>
                            <m:t>&amp;≈</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𝐿</m:t>
                              </m:r>
                            </m:den>
                          </m:f>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𝑙</m:t>
                              </m:r>
                              <m:r>
                                <a:rPr lang="en-US" altLang="zh-CN" i="1">
                                  <a:latin typeface="Cambria Math" panose="02040503050406030204" pitchFamily="18" charset="0"/>
                                </a:rPr>
                                <m:t>=1</m:t>
                              </m:r>
                            </m:sub>
                            <m:sup>
                              <m:r>
                                <a:rPr lang="en-US" altLang="zh-CN" i="1">
                                  <a:latin typeface="Cambria Math" panose="02040503050406030204" pitchFamily="18" charset="0"/>
                                </a:rPr>
                                <m:t>𝐿</m:t>
                              </m:r>
                            </m:sup>
                            <m:e>
                              <m:f>
                                <m:fPr>
                                  <m:ctrlPr>
                                    <a:rPr lang="en-US" altLang="zh-CN" i="1">
                                      <a:latin typeface="Cambria Math" panose="02040503050406030204" pitchFamily="18" charset="0"/>
                                    </a:rPr>
                                  </m:ctrlPr>
                                </m:fPr>
                                <m:num>
                                  <m:r>
                                    <a:rPr lang="en-US" altLang="zh-CN" i="1">
                                      <a:latin typeface="Cambria Math" panose="02040503050406030204" pitchFamily="18" charset="0"/>
                                    </a:rPr>
                                    <m:t>𝑝</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𝑙</m:t>
                                              </m:r>
                                            </m:e>
                                          </m:d>
                                        </m:sup>
                                      </m:sSup>
                                    </m:e>
                                  </m:d>
                                </m:num>
                                <m:den>
                                  <m:r>
                                    <a:rPr lang="en-US" altLang="zh-CN" i="1">
                                      <a:latin typeface="Cambria Math" panose="02040503050406030204" pitchFamily="18" charset="0"/>
                                    </a:rPr>
                                    <m:t>𝑞</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𝑙</m:t>
                                              </m:r>
                                            </m:e>
                                          </m:d>
                                        </m:sup>
                                      </m:sSup>
                                    </m:e>
                                  </m:d>
                                </m:den>
                              </m:f>
                              <m:r>
                                <a:rPr lang="en-US" altLang="zh-CN" i="1">
                                  <a:latin typeface="Cambria Math" panose="02040503050406030204" pitchFamily="18" charset="0"/>
                                </a:rPr>
                                <m:t>𝑓</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𝑙</m:t>
                                          </m:r>
                                        </m:e>
                                      </m:d>
                                    </m:sup>
                                  </m:sSup>
                                </m:e>
                              </m:d>
                            </m:e>
                          </m:nary>
                        </m:e>
                      </m:eqArr>
                    </m:oMath>
                  </m:oMathPara>
                </a14:m>
                <a:endParaRPr lang="zh-CN"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279831" y="3986816"/>
                <a:ext cx="5042517" cy="182165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830106" y="3275402"/>
                <a:ext cx="3089429" cy="307622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i="1">
                          <a:latin typeface="Cambria Math" panose="02040503050406030204" pitchFamily="18" charset="0"/>
                        </a:rPr>
                        <m:t>𝔼</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e>
                      </m:d>
                    </m:oMath>
                  </m:oMathPara>
                </a14:m>
                <a:endParaRPr lang="en-US" altLang="zh-CN" b="0" i="1" dirty="0" smtClean="0">
                  <a:latin typeface="Cambria Math" panose="02040503050406030204" pitchFamily="18" charset="0"/>
                </a:endParaRPr>
              </a:p>
              <a:p>
                <a:endParaRPr lang="en-US" altLang="zh-CN" b="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𝑠</m:t>
                              </m:r>
                            </m:e>
                          </m:acc>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𝐿</m:t>
                          </m:r>
                        </m:den>
                      </m:f>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𝑙</m:t>
                          </m:r>
                          <m:r>
                            <a:rPr lang="en-US" altLang="zh-CN" i="1">
                              <a:latin typeface="Cambria Math" panose="02040503050406030204" pitchFamily="18" charset="0"/>
                            </a:rPr>
                            <m:t>=1</m:t>
                          </m:r>
                        </m:sub>
                        <m:sup>
                          <m:r>
                            <a:rPr lang="en-US" altLang="zh-CN" i="1">
                              <a:latin typeface="Cambria Math" panose="02040503050406030204" pitchFamily="18" charset="0"/>
                            </a:rPr>
                            <m:t>𝐿</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𝑙</m:t>
                                      </m:r>
                                    </m:e>
                                  </m:d>
                                </m:sup>
                              </m:sSup>
                            </m:e>
                          </m:d>
                        </m:e>
                      </m:nary>
                    </m:oMath>
                  </m:oMathPara>
                </a14:m>
                <a:endParaRPr lang="en-US" altLang="zh-CN" b="0" i="1" dirty="0" smtClean="0">
                  <a:latin typeface="Cambria Math" panose="02040503050406030204" pitchFamily="18" charset="0"/>
                </a:endParaRPr>
              </a:p>
              <a:p>
                <a:endParaRPr lang="en-US" altLang="zh-CN" b="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𝑠</m:t>
                              </m:r>
                            </m:e>
                          </m:acc>
                        </m:e>
                        <m:sub>
                          <m:r>
                            <a:rPr lang="en-US" altLang="zh-CN" b="0" i="1" smtClean="0">
                              <a:latin typeface="Cambria Math" panose="02040503050406030204" pitchFamily="18" charset="0"/>
                            </a:rPr>
                            <m:t>𝑞</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𝐿</m:t>
                          </m:r>
                        </m:den>
                      </m:f>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𝑙</m:t>
                          </m:r>
                          <m:r>
                            <a:rPr lang="en-US" altLang="zh-CN" i="1">
                              <a:latin typeface="Cambria Math" panose="02040503050406030204" pitchFamily="18" charset="0"/>
                            </a:rPr>
                            <m:t>=1</m:t>
                          </m:r>
                        </m:sub>
                        <m:sup>
                          <m:r>
                            <a:rPr lang="en-US" altLang="zh-CN" i="1">
                              <a:latin typeface="Cambria Math" panose="02040503050406030204" pitchFamily="18" charset="0"/>
                            </a:rPr>
                            <m:t>𝐿</m:t>
                          </m:r>
                        </m:sup>
                        <m:e>
                          <m:f>
                            <m:fPr>
                              <m:ctrlPr>
                                <a:rPr lang="en-US" altLang="zh-CN" i="1">
                                  <a:latin typeface="Cambria Math" panose="02040503050406030204" pitchFamily="18" charset="0"/>
                                </a:rPr>
                              </m:ctrlPr>
                            </m:fPr>
                            <m:num>
                              <m:r>
                                <a:rPr lang="en-US" altLang="zh-CN" i="1">
                                  <a:latin typeface="Cambria Math" panose="02040503050406030204" pitchFamily="18" charset="0"/>
                                </a:rPr>
                                <m:t>𝑝</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𝑙</m:t>
                                          </m:r>
                                        </m:e>
                                      </m:d>
                                    </m:sup>
                                  </m:sSup>
                                </m:e>
                              </m:d>
                            </m:num>
                            <m:den>
                              <m:r>
                                <a:rPr lang="en-US" altLang="zh-CN" i="1">
                                  <a:latin typeface="Cambria Math" panose="02040503050406030204" pitchFamily="18" charset="0"/>
                                </a:rPr>
                                <m:t>𝑞</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𝑙</m:t>
                                          </m:r>
                                        </m:e>
                                      </m:d>
                                    </m:sup>
                                  </m:sSup>
                                </m:e>
                              </m:d>
                            </m:den>
                          </m:f>
                          <m:r>
                            <a:rPr lang="en-US" altLang="zh-CN" i="1">
                              <a:latin typeface="Cambria Math" panose="02040503050406030204" pitchFamily="18" charset="0"/>
                            </a:rPr>
                            <m:t>𝑓</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𝑙</m:t>
                                      </m:r>
                                    </m:e>
                                  </m:d>
                                </m:sup>
                              </m:sSup>
                            </m:e>
                          </m:d>
                        </m:e>
                      </m:nary>
                    </m:oMath>
                  </m:oMathPara>
                </a14:m>
                <a:endParaRPr lang="en-US" altLang="zh-CN" dirty="0" smtClean="0"/>
              </a:p>
              <a:p>
                <a:endParaRPr lang="en-US" altLang="zh-CN" dirty="0" smtClean="0"/>
              </a:p>
              <a:p>
                <a:r>
                  <a:rPr lang="zh-CN" altLang="en-US" dirty="0"/>
                  <a:t>那么</a:t>
                </a:r>
                <a14:m>
                  <m:oMath xmlns:m="http://schemas.openxmlformats.org/officeDocument/2006/math">
                    <m:sSub>
                      <m:sSubPr>
                        <m:ctrlPr>
                          <a:rPr lang="en-US" altLang="zh-CN" i="1">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a:rPr lang="en-US" altLang="zh-CN" b="0" i="1" smtClean="0">
                                <a:latin typeface="Cambria Math" panose="02040503050406030204" pitchFamily="18" charset="0"/>
                              </a:rPr>
                              <m:t>𝑞</m:t>
                            </m:r>
                          </m:sub>
                        </m:sSub>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𝑠</m:t>
                            </m:r>
                          </m:e>
                        </m:acc>
                      </m:e>
                      <m:sub>
                        <m:r>
                          <a:rPr lang="en-US" altLang="zh-CN" i="1">
                            <a:latin typeface="Cambria Math" panose="02040503050406030204" pitchFamily="18" charset="0"/>
                          </a:rPr>
                          <m:t>𝑞</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a:rPr lang="en-US" altLang="zh-CN" b="0" i="1" smtClean="0">
                            <a:latin typeface="Cambria Math" panose="02040503050406030204" pitchFamily="18" charset="0"/>
                          </a:rPr>
                          <m:t>𝑝</m:t>
                        </m:r>
                      </m:sub>
                    </m:sSub>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𝑠</m:t>
                                </m:r>
                              </m:e>
                            </m:acc>
                          </m:e>
                          <m:sub>
                            <m:r>
                              <a:rPr lang="en-US" altLang="zh-CN" i="1">
                                <a:latin typeface="Cambria Math" panose="02040503050406030204" pitchFamily="18" charset="0"/>
                              </a:rPr>
                              <m:t>𝑝</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𝑠</m:t>
                    </m:r>
                  </m:oMath>
                </a14:m>
                <a:endParaRPr lang="zh-CN"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7830106" y="3275402"/>
                <a:ext cx="3089429" cy="3076227"/>
              </a:xfrm>
              <a:prstGeom prst="rect">
                <a:avLst/>
              </a:prstGeom>
              <a:blipFill>
                <a:blip r:embed="rId5"/>
                <a:stretch>
                  <a:fillRect l="-1578" b="-15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699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重要性采样</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前提</a:t>
                </a:r>
                <a:endParaRPr lang="en-US" altLang="zh-CN" dirty="0"/>
              </a:p>
              <a:p>
                <a:pPr lvl="1"/>
                <a:r>
                  <a:rPr lang="zh-CN" altLang="en-US" dirty="0"/>
                  <a:t>难以从</a:t>
                </a:r>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𝑝</m:t>
                        </m:r>
                      </m:sub>
                    </m:sSub>
                  </m:oMath>
                </a14:m>
                <a:r>
                  <a:rPr lang="zh-CN" altLang="en-US" dirty="0"/>
                  <a:t>中采样，但是很容易计算</a:t>
                </a:r>
                <a14:m>
                  <m:oMath xmlns:m="http://schemas.openxmlformats.org/officeDocument/2006/math">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𝑝</m:t>
                        </m:r>
                      </m:e>
                    </m:acc>
                    <m:d>
                      <m:dPr>
                        <m:ctrlPr>
                          <a:rPr lang="en-US" altLang="zh-CN" i="1">
                            <a:latin typeface="Cambria Math" panose="02040503050406030204" pitchFamily="18" charset="0"/>
                          </a:rPr>
                        </m:ctrlPr>
                      </m:dPr>
                      <m:e>
                        <m:r>
                          <a:rPr lang="en-US" altLang="zh-CN" i="1">
                            <a:latin typeface="Cambria Math" panose="02040503050406030204" pitchFamily="18" charset="0"/>
                          </a:rPr>
                          <m:t>𝑧</m:t>
                        </m:r>
                      </m:e>
                    </m:d>
                  </m:oMath>
                </a14:m>
                <a:endParaRPr lang="en-US" altLang="zh-CN" dirty="0"/>
              </a:p>
              <a:p>
                <a:pPr lvl="1"/>
                <a:r>
                  <a:rPr lang="zh-CN" altLang="en-US" dirty="0"/>
                  <a:t>提议分布</a:t>
                </a:r>
                <a14:m>
                  <m:oMath xmlns:m="http://schemas.openxmlformats.org/officeDocument/2006/math">
                    <m:r>
                      <a:rPr lang="en-US" altLang="zh-CN" i="1">
                        <a:latin typeface="Cambria Math" panose="02040503050406030204" pitchFamily="18" charset="0"/>
                      </a:rPr>
                      <m:t>𝑞</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𝑞</m:t>
                        </m:r>
                      </m:e>
                    </m:acc>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𝑞</m:t>
                        </m:r>
                      </m:sub>
                    </m:sSub>
                  </m:oMath>
                </a14:m>
                <a:r>
                  <a:rPr lang="en-US" altLang="zh-CN" dirty="0"/>
                  <a:t>, </a:t>
                </a:r>
                <a:r>
                  <a:rPr lang="zh-CN" altLang="en-US" dirty="0"/>
                  <a:t>容易采</a:t>
                </a:r>
                <a:r>
                  <a:rPr lang="zh-CN" altLang="en-US" dirty="0" smtClean="0"/>
                  <a:t>样</a:t>
                </a:r>
                <a:endParaRPr lang="en-US" altLang="zh-CN" dirty="0" smtClean="0"/>
              </a:p>
              <a:p>
                <a:pPr marL="457200" lvl="1" indent="0">
                  <a:buNone/>
                </a:pPr>
                <a:endParaRPr lang="en-US" altLang="zh-CN" dirty="0" smtClean="0"/>
              </a:p>
              <a:p>
                <a:pPr marL="457200" lvl="1" indent="0">
                  <a:buNone/>
                </a:pPr>
                <a:endParaRPr lang="en-US" altLang="zh-CN" dirty="0" smtClean="0"/>
              </a:p>
              <a:p>
                <a:pPr marL="457200" lvl="1" indent="0">
                  <a:buNone/>
                </a:pPr>
                <a:endParaRPr lang="en-US" altLang="zh-CN" dirty="0"/>
              </a:p>
              <a:p>
                <a:pPr marL="457200" lvl="1" indent="0">
                  <a:buNone/>
                </a:pPr>
                <a:endParaRPr lang="en-US" altLang="zh-CN" dirty="0" smtClean="0"/>
              </a:p>
              <a:p>
                <a:pPr marL="457200" lvl="1" indent="0">
                  <a:buNone/>
                </a:pPr>
                <a:endParaRPr lang="en-US" altLang="zh-CN" dirty="0" smtClean="0"/>
              </a:p>
              <a:p>
                <a:pPr marL="457200" lvl="1" indent="0">
                  <a:buNone/>
                </a:pPr>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b="0" i="1" smtClean="0">
                                <a:latin typeface="Cambria Math" panose="02040503050406030204" pitchFamily="18" charset="0"/>
                              </a:rPr>
                              <m:t>𝑝</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b="0" i="1" smtClean="0">
                                <a:latin typeface="Cambria Math" panose="02040503050406030204" pitchFamily="18" charset="0"/>
                              </a:rPr>
                              <m:t>𝑞</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𝑞</m:t>
                            </m:r>
                          </m:sub>
                        </m:sSub>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d>
                          <m:dPr>
                            <m:ctrlPr>
                              <a:rPr lang="en-US" altLang="zh-CN" i="1">
                                <a:latin typeface="Cambria Math" panose="02040503050406030204" pitchFamily="18" charset="0"/>
                              </a:rPr>
                            </m:ctrlPr>
                          </m:dPr>
                          <m:e>
                            <m:r>
                              <a:rPr lang="en-US" altLang="zh-CN" i="1">
                                <a:latin typeface="Cambria Math" panose="02040503050406030204" pitchFamily="18" charset="0"/>
                              </a:rPr>
                              <m:t>𝑥</m:t>
                            </m:r>
                          </m:e>
                        </m:d>
                      </m:num>
                      <m:den>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den>
                    </m:f>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i="1">
                        <a:latin typeface="Cambria Math" panose="02040503050406030204" pitchFamily="18" charset="0"/>
                      </a:rPr>
                      <m:t>𝑑𝑥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𝐿</m:t>
                        </m:r>
                      </m:den>
                    </m:f>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𝑙</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𝐿</m:t>
                        </m:r>
                      </m:sup>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e>
                          <m:sub>
                            <m:r>
                              <a:rPr lang="en-US" altLang="zh-CN" b="0" i="1" smtClean="0">
                                <a:latin typeface="Cambria Math" panose="02040503050406030204" pitchFamily="18" charset="0"/>
                              </a:rPr>
                              <m:t>𝑙</m:t>
                            </m:r>
                          </m:sub>
                        </m:sSub>
                      </m:e>
                    </m:nary>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15</a:t>
            </a:fld>
            <a:endParaRPr lang="zh-CN" altLang="en-US"/>
          </a:p>
        </p:txBody>
      </p:sp>
      <mc:AlternateContent xmlns:mc="http://schemas.openxmlformats.org/markup-compatibility/2006" xmlns:a14="http://schemas.microsoft.com/office/drawing/2010/main">
        <mc:Choice Requires="a14">
          <p:sp>
            <p:nvSpPr>
              <p:cNvPr id="5" name="TextBox 4"/>
              <p:cNvSpPr txBox="1"/>
              <p:nvPr/>
            </p:nvSpPr>
            <p:spPr>
              <a:xfrm>
                <a:off x="2250831" y="2990339"/>
                <a:ext cx="4299438" cy="18522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eqArr>
                        <m:eqArrPr>
                          <m:ctrlPr>
                            <a:rPr lang="en-US" altLang="zh-CN" i="1">
                              <a:latin typeface="Cambria Math" panose="02040503050406030204" pitchFamily="18" charset="0"/>
                            </a:rPr>
                          </m:ctrlPr>
                        </m:eqArrPr>
                        <m:e>
                          <m:r>
                            <a:rPr lang="en-US" altLang="zh-CN" i="1">
                              <a:latin typeface="Cambria Math" panose="02040503050406030204" pitchFamily="18" charset="0"/>
                            </a:rPr>
                            <m:t>𝔼</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e>
                          </m:d>
                          <m:r>
                            <a:rPr lang="en-US" altLang="zh-CN" i="1">
                              <a:latin typeface="Cambria Math" panose="02040503050406030204" pitchFamily="18" charset="0"/>
                            </a:rPr>
                            <m:t>&amp;=∫</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en-US" altLang="zh-CN" i="1">
                              <a:latin typeface="Cambria Math" panose="02040503050406030204" pitchFamily="18" charset="0"/>
                            </a:rPr>
                            <m:t>𝑑𝑧</m:t>
                          </m:r>
                          <m:r>
                            <m:rPr>
                              <m:nor/>
                            </m:rPr>
                            <a:rPr lang="zh-CN" altLang="en-US" dirty="0"/>
                            <m:t> </m:t>
                          </m:r>
                        </m:e>
                        <m:e>
                          <m:r>
                            <a:rPr lang="en-US" altLang="zh-CN" i="1">
                              <a:latin typeface="Cambria Math" panose="02040503050406030204" pitchFamily="18" charset="0"/>
                            </a:rPr>
                            <m:t>&amp;=</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𝑞</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𝑝</m:t>
                                  </m:r>
                                </m:sub>
                              </m:sSub>
                            </m:den>
                          </m:f>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f>
                            <m:fPr>
                              <m:ctrlPr>
                                <a:rPr lang="en-US" altLang="zh-CN" i="1">
                                  <a:latin typeface="Cambria Math" panose="02040503050406030204" pitchFamily="18" charset="0"/>
                                </a:rPr>
                              </m:ctrlPr>
                            </m:fPr>
                            <m:num>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d>
                                <m:dPr>
                                  <m:ctrlPr>
                                    <a:rPr lang="en-US" altLang="zh-CN" i="1">
                                      <a:latin typeface="Cambria Math" panose="02040503050406030204" pitchFamily="18" charset="0"/>
                                    </a:rPr>
                                  </m:ctrlPr>
                                </m:dPr>
                                <m:e>
                                  <m:r>
                                    <a:rPr lang="en-US" altLang="zh-CN" i="1">
                                      <a:latin typeface="Cambria Math" panose="02040503050406030204" pitchFamily="18" charset="0"/>
                                    </a:rPr>
                                    <m:t>𝑧</m:t>
                                  </m:r>
                                </m:e>
                              </m:d>
                            </m:num>
                            <m:den>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𝑞</m:t>
                                  </m:r>
                                </m:e>
                              </m:acc>
                              <m:d>
                                <m:dPr>
                                  <m:ctrlPr>
                                    <a:rPr lang="en-US" altLang="zh-CN" i="1">
                                      <a:latin typeface="Cambria Math" panose="02040503050406030204" pitchFamily="18" charset="0"/>
                                    </a:rPr>
                                  </m:ctrlPr>
                                </m:dPr>
                                <m:e>
                                  <m:r>
                                    <a:rPr lang="en-US" altLang="zh-CN" i="1">
                                      <a:latin typeface="Cambria Math" panose="02040503050406030204" pitchFamily="18" charset="0"/>
                                    </a:rPr>
                                    <m:t>𝑧</m:t>
                                  </m:r>
                                </m:e>
                              </m:d>
                            </m:den>
                          </m:f>
                          <m:r>
                            <a:rPr lang="en-US" altLang="zh-CN" i="1">
                              <a:latin typeface="Cambria Math" panose="02040503050406030204" pitchFamily="18" charset="0"/>
                            </a:rPr>
                            <m:t>𝑞</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en-US" altLang="zh-CN" i="1">
                              <a:latin typeface="Cambria Math" panose="02040503050406030204" pitchFamily="18" charset="0"/>
                            </a:rPr>
                            <m:t>𝑑𝑧</m:t>
                          </m:r>
                        </m:e>
                        <m:e>
                          <m:r>
                            <a:rPr lang="en-US" altLang="zh-CN" i="1">
                              <a:latin typeface="Cambria Math" panose="02040503050406030204" pitchFamily="18" charset="0"/>
                            </a:rPr>
                            <m:t>&amp;≈</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𝑞</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𝑝</m:t>
                                  </m:r>
                                </m:sub>
                              </m:sSub>
                            </m:den>
                          </m:f>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𝐿</m:t>
                              </m:r>
                            </m:den>
                          </m:f>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𝑙</m:t>
                              </m:r>
                              <m:r>
                                <a:rPr lang="en-US" altLang="zh-CN" i="1">
                                  <a:latin typeface="Cambria Math" panose="02040503050406030204" pitchFamily="18" charset="0"/>
                                </a:rPr>
                                <m:t>=1</m:t>
                              </m:r>
                            </m:sub>
                            <m:sup>
                              <m:r>
                                <a:rPr lang="en-US" altLang="zh-CN" i="1">
                                  <a:latin typeface="Cambria Math" panose="02040503050406030204" pitchFamily="18" charset="0"/>
                                </a:rPr>
                                <m:t>𝐿</m:t>
                              </m:r>
                            </m:sup>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b>
                                  <m:r>
                                    <a:rPr lang="en-US" altLang="zh-CN" i="1">
                                      <a:latin typeface="Cambria Math" panose="02040503050406030204" pitchFamily="18" charset="0"/>
                                    </a:rPr>
                                    <m:t>𝑙</m:t>
                                  </m:r>
                                </m:sub>
                              </m:sSub>
                              <m:r>
                                <a:rPr lang="en-US" altLang="zh-CN" i="1">
                                  <a:latin typeface="Cambria Math" panose="02040503050406030204" pitchFamily="18" charset="0"/>
                                </a:rPr>
                                <m:t>𝑓</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𝑙</m:t>
                                          </m:r>
                                        </m:e>
                                      </m:d>
                                    </m:sup>
                                  </m:sSup>
                                </m:e>
                              </m:d>
                            </m:e>
                          </m:nary>
                        </m:e>
                      </m:eqArr>
                    </m:oMath>
                  </m:oMathPara>
                </a14:m>
                <a:endParaRPr lang="zh-CN" alt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250831" y="2990339"/>
                <a:ext cx="4299438" cy="185223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282961" y="3480857"/>
                <a:ext cx="4299438" cy="8712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r>
                            <a:rPr lang="en-US" altLang="zh-CN" i="1" smtClean="0">
                              <a:latin typeface="Cambria Math" panose="02040503050406030204" pitchFamily="18" charset="0"/>
                            </a:rPr>
                            <m:t>𝔼</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e>
                          </m:d>
                          <m:r>
                            <a:rPr lang="en-US" altLang="zh-CN" i="1">
                              <a:latin typeface="Cambria Math" panose="02040503050406030204" pitchFamily="18" charset="0"/>
                            </a:rPr>
                            <m:t>&amp;=</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𝑙</m:t>
                              </m:r>
                              <m:r>
                                <a:rPr lang="en-US" altLang="zh-CN" i="1">
                                  <a:latin typeface="Cambria Math" panose="02040503050406030204" pitchFamily="18" charset="0"/>
                                </a:rPr>
                                <m:t>=1</m:t>
                              </m:r>
                            </m:sub>
                            <m:sup>
                              <m:r>
                                <a:rPr lang="en-US" altLang="zh-CN" i="1">
                                  <a:latin typeface="Cambria Math" panose="02040503050406030204" pitchFamily="18" charset="0"/>
                                </a:rPr>
                                <m:t>𝐿</m:t>
                              </m:r>
                            </m:sup>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𝑤</m:t>
                                  </m:r>
                                </m:e>
                                <m:sub>
                                  <m:r>
                                    <a:rPr lang="en-US" altLang="zh-CN" b="0" i="1" smtClean="0">
                                      <a:solidFill>
                                        <a:srgbClr val="FF0000"/>
                                      </a:solidFill>
                                      <a:latin typeface="Cambria Math" panose="02040503050406030204" pitchFamily="18" charset="0"/>
                                    </a:rPr>
                                    <m:t>𝑙</m:t>
                                  </m:r>
                                </m:sub>
                              </m:sSub>
                              <m:r>
                                <a:rPr lang="en-US" altLang="zh-CN" i="1">
                                  <a:latin typeface="Cambria Math" panose="02040503050406030204" pitchFamily="18" charset="0"/>
                                </a:rPr>
                                <m:t>𝑓</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𝑙</m:t>
                                          </m:r>
                                        </m:e>
                                      </m:d>
                                    </m:sup>
                                  </m:sSup>
                                </m:e>
                              </m:d>
                            </m:e>
                          </m:nary>
                        </m:e>
                      </m:eqArr>
                    </m:oMath>
                  </m:oMathPara>
                </a14:m>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282961" y="3480857"/>
                <a:ext cx="4299438" cy="871201"/>
              </a:xfrm>
              <a:prstGeom prst="rect">
                <a:avLst/>
              </a:prstGeom>
              <a:blipFill>
                <a:blip r:embed="rId4"/>
                <a:stretch>
                  <a:fillRect/>
                </a:stretch>
              </a:blipFill>
            </p:spPr>
            <p:txBody>
              <a:bodyPr/>
              <a:lstStyle/>
              <a:p>
                <a:r>
                  <a:rPr lang="zh-CN" altLang="en-US">
                    <a:noFill/>
                  </a:rPr>
                  <a:t> </a:t>
                </a:r>
              </a:p>
            </p:txBody>
          </p:sp>
        </mc:Fallback>
      </mc:AlternateContent>
      <p:sp>
        <p:nvSpPr>
          <p:cNvPr id="7" name="Right Arrow 6"/>
          <p:cNvSpPr/>
          <p:nvPr/>
        </p:nvSpPr>
        <p:spPr>
          <a:xfrm>
            <a:off x="7000142" y="3696649"/>
            <a:ext cx="565638" cy="4396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TextBox 7"/>
              <p:cNvSpPr txBox="1"/>
              <p:nvPr/>
            </p:nvSpPr>
            <p:spPr>
              <a:xfrm>
                <a:off x="7963271" y="4665024"/>
                <a:ext cx="3737498" cy="7350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𝑤</m:t>
                          </m:r>
                        </m:e>
                        <m:sub>
                          <m:r>
                            <a:rPr lang="en-US" altLang="zh-CN" b="0" i="1" smtClean="0">
                              <a:solidFill>
                                <a:srgbClr val="FF0000"/>
                              </a:solidFill>
                              <a:latin typeface="Cambria Math" panose="02040503050406030204" pitchFamily="18" charset="0"/>
                            </a:rPr>
                            <m:t>𝑙</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b>
                              <m:r>
                                <a:rPr lang="en-US" altLang="zh-CN" i="1">
                                  <a:latin typeface="Cambria Math" panose="02040503050406030204" pitchFamily="18" charset="0"/>
                                </a:rPr>
                                <m:t>𝑙</m:t>
                              </m:r>
                            </m:sub>
                          </m:sSub>
                        </m:num>
                        <m:den>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𝑙</m:t>
                              </m:r>
                              <m:r>
                                <a:rPr lang="en-US" altLang="zh-CN" i="1">
                                  <a:latin typeface="Cambria Math" panose="02040503050406030204" pitchFamily="18" charset="0"/>
                                </a:rPr>
                                <m:t>=1</m:t>
                              </m:r>
                            </m:sub>
                            <m:sup>
                              <m:r>
                                <a:rPr lang="en-US" altLang="zh-CN" i="1">
                                  <a:latin typeface="Cambria Math" panose="02040503050406030204" pitchFamily="18" charset="0"/>
                                </a:rPr>
                                <m:t>𝐿</m:t>
                              </m:r>
                            </m:sup>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b>
                                  <m:r>
                                    <a:rPr lang="en-US" altLang="zh-CN" i="1">
                                      <a:latin typeface="Cambria Math" panose="02040503050406030204" pitchFamily="18" charset="0"/>
                                    </a:rPr>
                                    <m:t>𝑙</m:t>
                                  </m:r>
                                </m:sub>
                              </m:sSub>
                            </m:e>
                          </m:nary>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sup>
                              </m:sSup>
                            </m:e>
                          </m:d>
                        </m:num>
                        <m:den>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𝑚</m:t>
                              </m:r>
                            </m:sub>
                            <m:sup/>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r>
                                        <a:rPr lang="en-US" altLang="zh-CN" b="0" i="1" smtClean="0">
                                          <a:latin typeface="Cambria Math" panose="02040503050406030204" pitchFamily="18" charset="0"/>
                                        </a:rPr>
                                        <m:t>𝑚</m:t>
                                      </m:r>
                                      <m:r>
                                        <a:rPr lang="en-US" altLang="zh-CN" i="1">
                                          <a:latin typeface="Cambria Math" panose="02040503050406030204" pitchFamily="18" charset="0"/>
                                        </a:rPr>
                                        <m:t>)</m:t>
                                      </m:r>
                                    </m:sup>
                                  </m:sSup>
                                </m:e>
                              </m:d>
                              <m:r>
                                <a:rPr lang="en-US" altLang="zh-CN" i="1">
                                  <a:latin typeface="Cambria Math" panose="02040503050406030204" pitchFamily="18" charset="0"/>
                                </a:rPr>
                                <m:t>/</m:t>
                              </m:r>
                              <m:r>
                                <a:rPr lang="en-US" altLang="zh-CN" i="1">
                                  <a:latin typeface="Cambria Math" panose="02040503050406030204" pitchFamily="18" charset="0"/>
                                </a:rPr>
                                <m:t>𝑞</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sup>
                                  </m:sSup>
                                </m:e>
                              </m:d>
                            </m:e>
                          </m:nary>
                        </m:den>
                      </m:f>
                    </m:oMath>
                  </m:oMathPara>
                </a14:m>
                <a:endParaRPr lang="zh-CN"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7963271" y="4665024"/>
                <a:ext cx="3737498" cy="735009"/>
              </a:xfrm>
              <a:prstGeom prst="rect">
                <a:avLst/>
              </a:prstGeom>
              <a:blipFill>
                <a:blip r:embed="rId5"/>
                <a:stretch>
                  <a:fillRect/>
                </a:stretch>
              </a:blipFill>
            </p:spPr>
            <p:txBody>
              <a:bodyPr/>
              <a:lstStyle/>
              <a:p>
                <a:r>
                  <a:rPr lang="zh-CN" altLang="en-US">
                    <a:noFill/>
                  </a:rPr>
                  <a:t> </a:t>
                </a:r>
              </a:p>
            </p:txBody>
          </p:sp>
        </mc:Fallback>
      </mc:AlternateContent>
      <p:cxnSp>
        <p:nvCxnSpPr>
          <p:cNvPr id="10" name="Straight Arrow Connector 9"/>
          <p:cNvCxnSpPr/>
          <p:nvPr/>
        </p:nvCxnSpPr>
        <p:spPr>
          <a:xfrm flipV="1">
            <a:off x="9632272" y="4136264"/>
            <a:ext cx="53266" cy="506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817398" y="6275965"/>
            <a:ext cx="2867487" cy="369332"/>
          </a:xfrm>
          <a:prstGeom prst="rect">
            <a:avLst/>
          </a:prstGeom>
          <a:noFill/>
        </p:spPr>
        <p:txBody>
          <a:bodyPr wrap="square" rtlCol="0">
            <a:spAutoFit/>
          </a:bodyPr>
          <a:lstStyle/>
          <a:p>
            <a:r>
              <a:rPr lang="zh-CN" altLang="en-US" dirty="0" smtClean="0">
                <a:solidFill>
                  <a:srgbClr val="FF0000"/>
                </a:solidFill>
              </a:rPr>
              <a:t>这个估计是渐进无偏的。</a:t>
            </a:r>
            <a:endParaRPr lang="zh-CN" altLang="en-US" dirty="0">
              <a:solidFill>
                <a:srgbClr val="FF0000"/>
              </a:solidFill>
            </a:endParaRPr>
          </a:p>
        </p:txBody>
      </p:sp>
    </p:spTree>
    <p:extLst>
      <p:ext uri="{BB962C8B-B14F-4D97-AF65-F5344CB8AC3E}">
        <p14:creationId xmlns:p14="http://schemas.microsoft.com/office/powerpoint/2010/main" val="262377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重</a:t>
            </a:r>
            <a:r>
              <a:rPr lang="zh-TW" altLang="en-US" dirty="0"/>
              <a:t>要性</a:t>
            </a:r>
            <a:r>
              <a:rPr lang="zh-TW" altLang="en-US" dirty="0" smtClean="0"/>
              <a:t>重</a:t>
            </a:r>
            <a:r>
              <a:rPr lang="zh-CN" altLang="en-US" dirty="0" smtClean="0"/>
              <a:t>采样</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在拒绝采样中要估计</a:t>
                </a:r>
                <a:r>
                  <a:rPr lang="en-US" altLang="zh-CN" dirty="0" smtClean="0"/>
                  <a:t>k</a:t>
                </a:r>
                <a:r>
                  <a:rPr lang="zh-CN" altLang="en-US" dirty="0" smtClean="0"/>
                  <a:t>值</a:t>
                </a:r>
                <a:endParaRPr lang="en-US" altLang="zh-CN" dirty="0" smtClean="0"/>
              </a:p>
              <a:p>
                <a:r>
                  <a:rPr lang="zh-CN" altLang="en-US" dirty="0" smtClean="0"/>
                  <a:t>通过一下的重要性重采样方法来避免</a:t>
                </a:r>
                <a:r>
                  <a:rPr lang="en-US" altLang="zh-CN" dirty="0" smtClean="0"/>
                  <a:t>k</a:t>
                </a:r>
                <a:r>
                  <a:rPr lang="zh-CN" altLang="en-US" dirty="0" smtClean="0"/>
                  <a:t>值的设定</a:t>
                </a:r>
                <a:endParaRPr lang="en-US" altLang="zh-CN" dirty="0" smtClean="0"/>
              </a:p>
              <a:p>
                <a:pPr lvl="1"/>
                <a:r>
                  <a:rPr lang="zh-CN" altLang="en-US" dirty="0" smtClean="0"/>
                  <a:t>从</a:t>
                </a:r>
                <a14:m>
                  <m:oMath xmlns:m="http://schemas.openxmlformats.org/officeDocument/2006/math">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zh-CN" altLang="en-US" i="1">
                        <a:latin typeface="Cambria Math" panose="02040503050406030204" pitchFamily="18" charset="0"/>
                      </a:rPr>
                      <m:t>从</m:t>
                    </m:r>
                  </m:oMath>
                </a14:m>
                <a:r>
                  <a:rPr lang="zh-CN" altLang="en-US" dirty="0" smtClean="0"/>
                  <a:t>采样出</a:t>
                </a:r>
                <a:r>
                  <a:rPr lang="en-US" altLang="zh-CN" dirty="0" smtClean="0"/>
                  <a:t>L</a:t>
                </a:r>
                <a:r>
                  <a:rPr lang="zh-CN" altLang="en-US" dirty="0" smtClean="0"/>
                  <a:t>个样本</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𝐿</m:t>
                            </m:r>
                          </m:e>
                        </m:d>
                      </m:sup>
                    </m:sSup>
                  </m:oMath>
                </a14:m>
                <a:endParaRPr lang="en-US" altLang="zh-CN" b="0" dirty="0" smtClean="0"/>
              </a:p>
              <a:p>
                <a:pPr lvl="1"/>
                <a:r>
                  <a:rPr lang="zh-CN" altLang="en-US" dirty="0"/>
                  <a:t>通</a:t>
                </a:r>
                <a:r>
                  <a:rPr lang="zh-CN" altLang="en-US" dirty="0" smtClean="0"/>
                  <a:t>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b>
                            <m:r>
                              <a:rPr lang="en-US" altLang="zh-CN" i="1">
                                <a:latin typeface="Cambria Math" panose="02040503050406030204" pitchFamily="18" charset="0"/>
                              </a:rPr>
                              <m:t>𝑙</m:t>
                            </m:r>
                          </m:sub>
                        </m:sSub>
                      </m:num>
                      <m:den>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𝑙</m:t>
                            </m:r>
                            <m:r>
                              <a:rPr lang="en-US" altLang="zh-CN" i="1">
                                <a:latin typeface="Cambria Math" panose="02040503050406030204" pitchFamily="18" charset="0"/>
                              </a:rPr>
                              <m:t>=1</m:t>
                            </m:r>
                          </m:sub>
                          <m:sup>
                            <m:r>
                              <a:rPr lang="en-US" altLang="zh-CN" i="1">
                                <a:latin typeface="Cambria Math" panose="02040503050406030204" pitchFamily="18" charset="0"/>
                              </a:rPr>
                              <m:t>𝐿</m:t>
                            </m:r>
                          </m:sup>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b>
                                <m:r>
                                  <a:rPr lang="en-US" altLang="zh-CN" i="1">
                                    <a:latin typeface="Cambria Math" panose="02040503050406030204" pitchFamily="18" charset="0"/>
                                  </a:rPr>
                                  <m:t>𝑙</m:t>
                                </m:r>
                              </m:sub>
                            </m:sSub>
                          </m:e>
                        </m:nary>
                      </m:den>
                    </m:f>
                  </m:oMath>
                </a14:m>
                <a:r>
                  <a:rPr lang="zh-CN" altLang="en-US" dirty="0" smtClean="0"/>
                  <a:t>计算每个样本的权重</a:t>
                </a:r>
                <a:endParaRPr lang="en-US" altLang="zh-CN" dirty="0" smtClean="0"/>
              </a:p>
              <a:p>
                <a:pPr lvl="1"/>
                <a:r>
                  <a:rPr lang="zh-CN" altLang="en-US" dirty="0" smtClean="0"/>
                  <a:t>从离散分布</a:t>
                </a:r>
                <a14:m>
                  <m:oMath xmlns:m="http://schemas.openxmlformats.org/officeDocument/2006/math">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𝐿</m:t>
                                </m:r>
                              </m:e>
                            </m:d>
                          </m:sup>
                        </m:sSup>
                      </m:e>
                    </m:d>
                  </m:oMath>
                </a14:m>
                <a:r>
                  <a:rPr lang="zh-CN" altLang="en-US" dirty="0" smtClean="0"/>
                  <a:t>中重采样</a:t>
                </a:r>
                <a:r>
                  <a:rPr lang="en-US" altLang="zh-CN" dirty="0" smtClean="0"/>
                  <a:t>L</a:t>
                </a:r>
                <a:r>
                  <a:rPr lang="zh-CN" altLang="en-US" dirty="0" smtClean="0"/>
                  <a:t>个样本，每个样本被采样的概率为</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𝐿</m:t>
                            </m:r>
                          </m:sub>
                        </m:sSub>
                      </m:e>
                    </m:d>
                  </m:oMath>
                </a14:m>
                <a:endParaRPr lang="en-US" altLang="zh-CN" dirty="0" smtClean="0"/>
              </a:p>
              <a:p>
                <a:r>
                  <a:rPr lang="zh-CN" altLang="en-US" dirty="0" smtClean="0"/>
                  <a:t>重采样的</a:t>
                </a:r>
                <a:r>
                  <a:rPr lang="en-US" altLang="zh-CN" dirty="0" smtClean="0"/>
                  <a:t>L</a:t>
                </a:r>
                <a:r>
                  <a:rPr lang="zh-CN" altLang="en-US" dirty="0" smtClean="0"/>
                  <a:t>样本近似满足</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oMath>
                </a14:m>
                <a:r>
                  <a:rPr lang="zh-CN" altLang="en-US" dirty="0" smtClean="0"/>
                  <a:t>分布</a:t>
                </a:r>
                <a:endParaRPr lang="en-US" altLang="zh-CN" dirty="0" smtClean="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e>
                      </m:d>
                      <m:r>
                        <a:rPr lang="en-US" altLang="zh-CN" sz="2000" b="0" i="1"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𝑙</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𝑧</m:t>
                              </m:r>
                            </m:e>
                            <m: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𝑙</m:t>
                                  </m:r>
                                </m:e>
                              </m:d>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sub>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𝑙</m:t>
                              </m:r>
                            </m:sub>
                          </m:sSub>
                        </m:e>
                      </m:nary>
                      <m:r>
                        <a:rPr lang="en-US" altLang="zh-CN" sz="2000" b="0" i="1" smtClean="0">
                          <a:latin typeface="Cambria Math" panose="02040503050406030204" pitchFamily="18" charset="0"/>
                        </a:rPr>
                        <m:t>=</m:t>
                      </m:r>
                      <m:f>
                        <m:fPr>
                          <m:ctrlPr>
                            <a:rPr lang="en-US" altLang="zh-CN" sz="2000" i="1" dirty="0">
                              <a:latin typeface="Cambria Math" panose="02040503050406030204" pitchFamily="18" charset="0"/>
                            </a:rPr>
                          </m:ctrlPr>
                        </m:fPr>
                        <m:num>
                          <m:nary>
                            <m:naryPr>
                              <m:chr m:val="∑"/>
                              <m:supHide m:val="on"/>
                              <m:ctrlPr>
                                <a:rPr lang="en-US" altLang="zh-CN" sz="2000" b="0" i="1" dirty="0" smtClean="0">
                                  <a:latin typeface="Cambria Math" panose="02040503050406030204" pitchFamily="18" charset="0"/>
                                </a:rPr>
                              </m:ctrlPr>
                            </m:naryPr>
                            <m:sub>
                              <m:r>
                                <a:rPr lang="en-US" altLang="zh-CN" sz="2000" b="0" i="1" dirty="0" smtClean="0">
                                  <a:latin typeface="Cambria Math" panose="02040503050406030204" pitchFamily="18" charset="0"/>
                                </a:rPr>
                                <m:t>𝑙</m:t>
                              </m:r>
                            </m:sub>
                            <m:sup/>
                            <m:e>
                              <m:r>
                                <a:rPr lang="en-US" altLang="zh-CN" sz="2000" i="1">
                                  <a:latin typeface="Cambria Math" panose="02040503050406030204" pitchFamily="18" charset="0"/>
                                </a:rPr>
                                <m:t>𝐼</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𝑧</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𝑙</m:t>
                                          </m:r>
                                        </m:e>
                                      </m:d>
                                    </m:sup>
                                  </m:sSup>
                                  <m:r>
                                    <a:rPr lang="en-US" altLang="zh-CN" sz="2000" i="1">
                                      <a:latin typeface="Cambria Math" panose="02040503050406030204" pitchFamily="18" charset="0"/>
                                    </a:rPr>
                                    <m:t>≤</m:t>
                                  </m:r>
                                  <m:r>
                                    <a:rPr lang="en-US" altLang="zh-CN" sz="2000" i="1">
                                      <a:latin typeface="Cambria Math" panose="02040503050406030204" pitchFamily="18" charset="0"/>
                                    </a:rPr>
                                    <m:t>𝑎</m:t>
                                  </m:r>
                                </m:e>
                              </m:d>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𝑝</m:t>
                                  </m:r>
                                </m:e>
                              </m:acc>
                              <m:d>
                                <m:dPr>
                                  <m:ctrlPr>
                                    <a:rPr lang="en-US" altLang="zh-CN" sz="2000" i="1" dirty="0">
                                      <a:latin typeface="Cambria Math" panose="02040503050406030204" pitchFamily="18" charset="0"/>
                                    </a:rPr>
                                  </m:ctrlPr>
                                </m:dPr>
                                <m:e>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𝑧</m:t>
                                      </m:r>
                                    </m:e>
                                    <m:sup>
                                      <m:r>
                                        <a:rPr lang="en-US" altLang="zh-CN" sz="2000" i="1" dirty="0">
                                          <a:latin typeface="Cambria Math" panose="02040503050406030204" pitchFamily="18" charset="0"/>
                                        </a:rPr>
                                        <m:t>𝑙</m:t>
                                      </m:r>
                                    </m:sup>
                                  </m:sSup>
                                </m:e>
                              </m:d>
                              <m:r>
                                <a:rPr lang="en-US" altLang="zh-CN" sz="2000" b="0" i="1" dirty="0" smtClean="0">
                                  <a:latin typeface="Cambria Math" panose="02040503050406030204" pitchFamily="18" charset="0"/>
                                </a:rPr>
                                <m:t>/</m:t>
                              </m:r>
                              <m:r>
                                <a:rPr lang="en-US" altLang="zh-CN" sz="2000" i="1" dirty="0">
                                  <a:latin typeface="Cambria Math" panose="02040503050406030204" pitchFamily="18" charset="0"/>
                                </a:rPr>
                                <m:t>𝑞</m:t>
                              </m:r>
                              <m:d>
                                <m:dPr>
                                  <m:ctrlPr>
                                    <a:rPr lang="en-US" altLang="zh-CN" sz="2000" i="1" dirty="0">
                                      <a:latin typeface="Cambria Math" panose="02040503050406030204" pitchFamily="18" charset="0"/>
                                    </a:rPr>
                                  </m:ctrlPr>
                                </m:dPr>
                                <m:e>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𝑧</m:t>
                                      </m:r>
                                    </m:e>
                                    <m:sup>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𝑙</m:t>
                                          </m:r>
                                        </m:e>
                                      </m:d>
                                    </m:sup>
                                  </m:sSup>
                                </m:e>
                              </m:d>
                            </m:e>
                          </m:nary>
                        </m:num>
                        <m:den>
                          <m:nary>
                            <m:naryPr>
                              <m:chr m:val="∑"/>
                              <m:supHide m:val="on"/>
                              <m:ctrlPr>
                                <a:rPr lang="en-US" altLang="zh-CN" sz="2000" i="1" dirty="0">
                                  <a:latin typeface="Cambria Math" panose="02040503050406030204" pitchFamily="18" charset="0"/>
                                </a:rPr>
                              </m:ctrlPr>
                            </m:naryPr>
                            <m:sub>
                              <m:r>
                                <a:rPr lang="en-US" altLang="zh-CN" sz="2000" i="1" dirty="0">
                                  <a:latin typeface="Cambria Math" panose="02040503050406030204" pitchFamily="18" charset="0"/>
                                </a:rPr>
                                <m:t>𝑙</m:t>
                              </m:r>
                            </m:sub>
                            <m:sup/>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𝑝</m:t>
                                  </m:r>
                                </m:e>
                              </m:acc>
                              <m:d>
                                <m:dPr>
                                  <m:ctrlPr>
                                    <a:rPr lang="en-US" altLang="zh-CN" sz="2000" i="1" dirty="0">
                                      <a:latin typeface="Cambria Math" panose="02040503050406030204" pitchFamily="18" charset="0"/>
                                    </a:rPr>
                                  </m:ctrlPr>
                                </m:dPr>
                                <m:e>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𝑧</m:t>
                                      </m:r>
                                    </m:e>
                                    <m:sup>
                                      <m:r>
                                        <a:rPr lang="en-US" altLang="zh-CN" sz="2000" i="1" dirty="0">
                                          <a:latin typeface="Cambria Math" panose="02040503050406030204" pitchFamily="18" charset="0"/>
                                        </a:rPr>
                                        <m:t>𝑙</m:t>
                                      </m:r>
                                    </m:sup>
                                  </m:sSup>
                                </m:e>
                              </m:d>
                              <m:r>
                                <a:rPr lang="en-US" altLang="zh-CN" sz="2000" b="0" i="1" dirty="0" smtClean="0">
                                  <a:latin typeface="Cambria Math" panose="02040503050406030204" pitchFamily="18" charset="0"/>
                                </a:rPr>
                                <m:t>/</m:t>
                              </m:r>
                              <m:r>
                                <a:rPr lang="en-US" altLang="zh-CN" sz="2000" i="1" dirty="0">
                                  <a:latin typeface="Cambria Math" panose="02040503050406030204" pitchFamily="18" charset="0"/>
                                </a:rPr>
                                <m:t>𝑞</m:t>
                              </m:r>
                              <m:d>
                                <m:dPr>
                                  <m:ctrlPr>
                                    <a:rPr lang="en-US" altLang="zh-CN" sz="2000" i="1" dirty="0">
                                      <a:latin typeface="Cambria Math" panose="02040503050406030204" pitchFamily="18" charset="0"/>
                                    </a:rPr>
                                  </m:ctrlPr>
                                </m:dPr>
                                <m:e>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𝑧</m:t>
                                      </m:r>
                                    </m:e>
                                    <m:sup>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𝑙</m:t>
                                          </m:r>
                                        </m:e>
                                      </m:d>
                                    </m:sup>
                                  </m:sSup>
                                </m:e>
                              </m:d>
                            </m:e>
                          </m:nary>
                        </m:den>
                      </m:f>
                    </m:oMath>
                  </m:oMathPara>
                </a14:m>
                <a:endParaRPr lang="en-US" altLang="zh-CN"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16</a:t>
            </a:fld>
            <a:endParaRPr lang="zh-CN" altLang="en-US"/>
          </a:p>
        </p:txBody>
      </p:sp>
      <mc:AlternateContent xmlns:mc="http://schemas.openxmlformats.org/markup-compatibility/2006" xmlns:a14="http://schemas.microsoft.com/office/drawing/2010/main">
        <mc:Choice Requires="a14">
          <p:sp>
            <p:nvSpPr>
              <p:cNvPr id="6" name="Rectangle 5"/>
              <p:cNvSpPr/>
              <p:nvPr/>
            </p:nvSpPr>
            <p:spPr>
              <a:xfrm>
                <a:off x="5554923" y="5580153"/>
                <a:ext cx="4895443" cy="1174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m:t>
                      </m:r>
                      <m:f>
                        <m:fPr>
                          <m:ctrlPr>
                            <a:rPr lang="en-US" altLang="zh-CN" i="1" dirty="0" smtClean="0">
                              <a:latin typeface="Cambria Math" panose="02040503050406030204" pitchFamily="18" charset="0"/>
                            </a:rPr>
                          </m:ctrlPr>
                        </m:fPr>
                        <m:num>
                          <m:nary>
                            <m:naryPr>
                              <m:subHide m:val="on"/>
                              <m:supHide m:val="on"/>
                              <m:ctrlPr>
                                <a:rPr lang="en-US" altLang="zh-CN" b="0" i="1" dirty="0" smtClean="0">
                                  <a:latin typeface="Cambria Math" panose="02040503050406030204" pitchFamily="18" charset="0"/>
                                </a:rPr>
                              </m:ctrlPr>
                            </m:naryPr>
                            <m:sub/>
                            <m:sup/>
                            <m:e>
                              <m:r>
                                <a:rPr lang="en-US" altLang="zh-CN" i="1" dirty="0">
                                  <a:latin typeface="Cambria Math" panose="02040503050406030204" pitchFamily="18" charset="0"/>
                                </a:rPr>
                                <m:t>𝐼</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𝑧</m:t>
                                  </m:r>
                                  <m:r>
                                    <a:rPr lang="en-US" altLang="zh-CN" i="1" dirty="0">
                                      <a:latin typeface="Cambria Math" panose="02040503050406030204" pitchFamily="18" charset="0"/>
                                    </a:rPr>
                                    <m:t>≤</m:t>
                                  </m:r>
                                  <m:r>
                                    <a:rPr lang="en-US" altLang="zh-CN" i="1" dirty="0">
                                      <a:latin typeface="Cambria Math" panose="02040503050406030204" pitchFamily="18" charset="0"/>
                                    </a:rPr>
                                    <m:t>𝑎</m:t>
                                  </m:r>
                                </m:e>
                              </m:d>
                              <m:d>
                                <m:dPr>
                                  <m:begChr m:val="{"/>
                                  <m:endChr m:val="}"/>
                                  <m:ctrlPr>
                                    <a:rPr lang="en-US" altLang="zh-CN" i="1" dirty="0">
                                      <a:latin typeface="Cambria Math" panose="02040503050406030204" pitchFamily="18" charset="0"/>
                                    </a:rPr>
                                  </m:ctrlPr>
                                </m:dPr>
                                <m:e>
                                  <m:f>
                                    <m:fPr>
                                      <m:ctrlPr>
                                        <a:rPr lang="en-US" altLang="zh-CN" i="1" dirty="0">
                                          <a:latin typeface="Cambria Math" panose="02040503050406030204" pitchFamily="18" charset="0"/>
                                        </a:rPr>
                                      </m:ctrlPr>
                                    </m:fPr>
                                    <m:num>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d>
                                        <m:dPr>
                                          <m:ctrlPr>
                                            <a:rPr lang="en-US" altLang="zh-CN" i="1" dirty="0">
                                              <a:latin typeface="Cambria Math" panose="02040503050406030204" pitchFamily="18" charset="0"/>
                                            </a:rPr>
                                          </m:ctrlPr>
                                        </m:dPr>
                                        <m:e>
                                          <m:r>
                                            <a:rPr lang="en-US" altLang="zh-CN" i="1" dirty="0">
                                              <a:latin typeface="Cambria Math" panose="02040503050406030204" pitchFamily="18" charset="0"/>
                                            </a:rPr>
                                            <m:t>𝑧</m:t>
                                          </m:r>
                                        </m:e>
                                      </m:d>
                                    </m:num>
                                    <m:den>
                                      <m:r>
                                        <a:rPr lang="en-US" altLang="zh-CN" i="1" dirty="0">
                                          <a:latin typeface="Cambria Math" panose="02040503050406030204" pitchFamily="18" charset="0"/>
                                        </a:rPr>
                                        <m:t>𝑞</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𝑧</m:t>
                                          </m:r>
                                        </m:e>
                                      </m:d>
                                    </m:den>
                                  </m:f>
                                </m:e>
                              </m:d>
                              <m:r>
                                <a:rPr lang="en-US" altLang="zh-CN" i="1" dirty="0">
                                  <a:latin typeface="Cambria Math" panose="02040503050406030204" pitchFamily="18" charset="0"/>
                                </a:rPr>
                                <m:t>𝑞</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𝑧</m:t>
                                  </m:r>
                                </m:e>
                              </m:d>
                              <m:r>
                                <a:rPr lang="en-US" altLang="zh-CN" i="1" dirty="0">
                                  <a:latin typeface="Cambria Math" panose="02040503050406030204" pitchFamily="18" charset="0"/>
                                </a:rPr>
                                <m:t>𝑑𝑧</m:t>
                              </m:r>
                            </m:e>
                          </m:nary>
                        </m:num>
                        <m:den>
                          <m:nary>
                            <m:naryPr>
                              <m:subHide m:val="on"/>
                              <m:supHide m:val="on"/>
                              <m:ctrlPr>
                                <a:rPr lang="en-US" altLang="zh-CN" b="0" i="1" dirty="0" smtClean="0">
                                  <a:latin typeface="Cambria Math" panose="02040503050406030204" pitchFamily="18" charset="0"/>
                                </a:rPr>
                              </m:ctrlPr>
                            </m:naryPr>
                            <m:sub/>
                            <m:sup/>
                            <m:e>
                              <m:d>
                                <m:dPr>
                                  <m:begChr m:val="{"/>
                                  <m:endChr m:val="}"/>
                                  <m:ctrlPr>
                                    <a:rPr lang="en-US" altLang="zh-CN" i="1" dirty="0">
                                      <a:latin typeface="Cambria Math" panose="02040503050406030204" pitchFamily="18" charset="0"/>
                                    </a:rPr>
                                  </m:ctrlPr>
                                </m:dPr>
                                <m:e>
                                  <m:f>
                                    <m:fPr>
                                      <m:ctrlPr>
                                        <a:rPr lang="en-US" altLang="zh-CN" i="1" dirty="0">
                                          <a:latin typeface="Cambria Math" panose="02040503050406030204" pitchFamily="18" charset="0"/>
                                        </a:rPr>
                                      </m:ctrlPr>
                                    </m:fPr>
                                    <m:num>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d>
                                        <m:dPr>
                                          <m:ctrlPr>
                                            <a:rPr lang="en-US" altLang="zh-CN" i="1" dirty="0">
                                              <a:latin typeface="Cambria Math" panose="02040503050406030204" pitchFamily="18" charset="0"/>
                                            </a:rPr>
                                          </m:ctrlPr>
                                        </m:dPr>
                                        <m:e>
                                          <m:r>
                                            <a:rPr lang="en-US" altLang="zh-CN" i="1" dirty="0">
                                              <a:latin typeface="Cambria Math" panose="02040503050406030204" pitchFamily="18" charset="0"/>
                                            </a:rPr>
                                            <m:t>𝑧</m:t>
                                          </m:r>
                                        </m:e>
                                      </m:d>
                                    </m:num>
                                    <m:den>
                                      <m:r>
                                        <a:rPr lang="en-US" altLang="zh-CN" i="1" dirty="0">
                                          <a:latin typeface="Cambria Math" panose="02040503050406030204" pitchFamily="18" charset="0"/>
                                        </a:rPr>
                                        <m:t>𝑞</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𝑧</m:t>
                                          </m:r>
                                        </m:e>
                                      </m:d>
                                    </m:den>
                                  </m:f>
                                </m:e>
                              </m:d>
                              <m:r>
                                <a:rPr lang="en-US" altLang="zh-CN" i="1" dirty="0">
                                  <a:latin typeface="Cambria Math" panose="02040503050406030204" pitchFamily="18" charset="0"/>
                                </a:rPr>
                                <m:t>𝑞</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𝑧</m:t>
                                  </m:r>
                                </m:e>
                              </m:d>
                              <m:r>
                                <a:rPr lang="en-US" altLang="zh-CN" i="1" dirty="0">
                                  <a:latin typeface="Cambria Math" panose="02040503050406030204" pitchFamily="18" charset="0"/>
                                </a:rPr>
                                <m:t>𝑑𝑧</m:t>
                              </m:r>
                            </m:e>
                          </m:nary>
                        </m:den>
                      </m:f>
                      <m:r>
                        <a:rPr lang="en-US" altLang="zh-CN" b="0" i="1" dirty="0" smtClean="0">
                          <a:latin typeface="Cambria Math" panose="02040503050406030204" pitchFamily="18" charset="0"/>
                        </a:rPr>
                        <m:t>=</m:t>
                      </m:r>
                      <m:nary>
                        <m:naryPr>
                          <m:subHide m:val="on"/>
                          <m:supHide m:val="on"/>
                          <m:ctrlPr>
                            <a:rPr lang="en-US" altLang="zh-CN" b="0" i="1" dirty="0" smtClean="0">
                              <a:latin typeface="Cambria Math" panose="02040503050406030204" pitchFamily="18" charset="0"/>
                            </a:rPr>
                          </m:ctrlPr>
                        </m:naryPr>
                        <m:sub/>
                        <m:sup/>
                        <m:e>
                          <m:r>
                            <a:rPr lang="en-US" altLang="zh-CN" i="1" dirty="0">
                              <a:latin typeface="Cambria Math" panose="02040503050406030204" pitchFamily="18" charset="0"/>
                            </a:rPr>
                            <m:t>𝐼</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𝑧</m:t>
                              </m:r>
                              <m:r>
                                <a:rPr lang="en-US" altLang="zh-CN" i="1" dirty="0">
                                  <a:latin typeface="Cambria Math" panose="02040503050406030204" pitchFamily="18" charset="0"/>
                                </a:rPr>
                                <m:t>≤</m:t>
                              </m:r>
                              <m:r>
                                <a:rPr lang="en-US" altLang="zh-CN" i="1" dirty="0">
                                  <a:latin typeface="Cambria Math" panose="02040503050406030204" pitchFamily="18" charset="0"/>
                                </a:rPr>
                                <m:t>𝑎</m:t>
                              </m:r>
                            </m:e>
                          </m:d>
                          <m:r>
                            <a:rPr lang="en-US" altLang="zh-CN" i="1">
                              <a:latin typeface="Cambria Math" panose="02040503050406030204" pitchFamily="18" charset="0"/>
                            </a:rPr>
                            <m:t>𝑝</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𝑧</m:t>
                              </m:r>
                            </m:e>
                          </m:d>
                          <m:r>
                            <a:rPr lang="en-US" altLang="zh-CN" i="1" dirty="0">
                              <a:latin typeface="Cambria Math" panose="02040503050406030204" pitchFamily="18" charset="0"/>
                            </a:rPr>
                            <m:t>𝑑𝑧</m:t>
                          </m:r>
                        </m:e>
                      </m:nary>
                    </m:oMath>
                  </m:oMathPara>
                </a14:m>
                <a:endParaRPr lang="zh-CN" altLang="en-US" dirty="0"/>
              </a:p>
            </p:txBody>
          </p:sp>
        </mc:Choice>
        <mc:Fallback xmlns="">
          <p:sp>
            <p:nvSpPr>
              <p:cNvPr id="6" name="Rectangle 5"/>
              <p:cNvSpPr>
                <a:spLocks noRot="1" noChangeAspect="1" noMove="1" noResize="1" noEditPoints="1" noAdjustHandles="1" noChangeArrowheads="1" noChangeShapeType="1" noTextEdit="1"/>
              </p:cNvSpPr>
              <p:nvPr/>
            </p:nvSpPr>
            <p:spPr>
              <a:xfrm>
                <a:off x="5554923" y="5580153"/>
                <a:ext cx="4895443" cy="1174873"/>
              </a:xfrm>
              <a:prstGeom prst="rect">
                <a:avLst/>
              </a:prstGeom>
              <a:blipFill>
                <a:blip r:embed="rId3"/>
                <a:stretch>
                  <a:fillRect/>
                </a:stretch>
              </a:blipFill>
            </p:spPr>
            <p:txBody>
              <a:bodyPr/>
              <a:lstStyle/>
              <a:p>
                <a:r>
                  <a:rPr lang="zh-CN" altLang="en-US">
                    <a:noFill/>
                  </a:rPr>
                  <a:t> </a:t>
                </a:r>
              </a:p>
            </p:txBody>
          </p:sp>
        </mc:Fallback>
      </mc:AlternateContent>
      <p:sp>
        <p:nvSpPr>
          <p:cNvPr id="7" name="Right Arrow 6"/>
          <p:cNvSpPr/>
          <p:nvPr/>
        </p:nvSpPr>
        <p:spPr>
          <a:xfrm>
            <a:off x="4297828" y="6027938"/>
            <a:ext cx="1047565" cy="266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TextBox 7"/>
              <p:cNvSpPr txBox="1"/>
              <p:nvPr/>
            </p:nvSpPr>
            <p:spPr>
              <a:xfrm>
                <a:off x="4088297" y="5780502"/>
                <a:ext cx="146662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oMath>
                  </m:oMathPara>
                </a14:m>
                <a:endParaRPr lang="zh-CN"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088297" y="5780502"/>
                <a:ext cx="1466626" cy="36933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272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重要</a:t>
            </a:r>
            <a:r>
              <a:rPr lang="zh-TW" altLang="en-US" dirty="0" smtClean="0"/>
              <a:t>性</a:t>
            </a:r>
            <a:r>
              <a:rPr lang="zh-CN" altLang="en-US" dirty="0" smtClean="0"/>
              <a:t>采样在深度学习的应用</a:t>
            </a:r>
            <a:endParaRPr lang="zh-CN" altLang="en-US" dirty="0"/>
          </a:p>
        </p:txBody>
      </p:sp>
      <p:sp>
        <p:nvSpPr>
          <p:cNvPr id="3" name="Content Placeholder 2"/>
          <p:cNvSpPr>
            <a:spLocks noGrp="1"/>
          </p:cNvSpPr>
          <p:nvPr>
            <p:ph idx="1"/>
          </p:nvPr>
        </p:nvSpPr>
        <p:spPr/>
        <p:txBody>
          <a:bodyPr/>
          <a:lstStyle/>
          <a:p>
            <a:r>
              <a:rPr lang="zh-CN" altLang="en-US" dirty="0"/>
              <a:t>加速训练具有大规模</a:t>
            </a:r>
            <a:r>
              <a:rPr lang="zh-CN" altLang="en-US" dirty="0" smtClean="0"/>
              <a:t>词表</a:t>
            </a:r>
            <a:r>
              <a:rPr lang="zh-CN" altLang="en-US" dirty="0"/>
              <a:t>的神经网络语言模</a:t>
            </a:r>
            <a:r>
              <a:rPr lang="zh-CN" altLang="en-US" dirty="0" smtClean="0"/>
              <a:t>型</a:t>
            </a:r>
            <a:endParaRPr lang="en-US" altLang="zh-CN" dirty="0" smtClean="0"/>
          </a:p>
          <a:p>
            <a:r>
              <a:rPr lang="zh-CN" altLang="en-US" dirty="0"/>
              <a:t>重要采样应用于估计配分函</a:t>
            </a:r>
            <a:r>
              <a:rPr lang="zh-CN" altLang="en-US" dirty="0" smtClean="0"/>
              <a:t>数</a:t>
            </a:r>
            <a:endParaRPr lang="en-US" altLang="zh-CN" dirty="0" smtClean="0"/>
          </a:p>
          <a:p>
            <a:r>
              <a:rPr lang="zh-CN" altLang="en-US" dirty="0"/>
              <a:t>深度有向图模型比如变分自编码器中估计对数似</a:t>
            </a:r>
            <a:r>
              <a:rPr lang="zh-CN" altLang="en-US" dirty="0" smtClean="0"/>
              <a:t>然</a:t>
            </a:r>
            <a:endParaRPr lang="en-US" altLang="zh-CN" dirty="0" smtClean="0"/>
          </a:p>
          <a:p>
            <a:r>
              <a:rPr lang="zh-CN" altLang="en-US" dirty="0"/>
              <a:t>采用随机梯度下降训练模型参数时重要采样可以用来改进对</a:t>
            </a:r>
            <a:r>
              <a:rPr lang="zh-CN" altLang="en-US" dirty="0" smtClean="0"/>
              <a:t>代价</a:t>
            </a:r>
            <a:r>
              <a:rPr lang="zh-CN" altLang="en-US" dirty="0"/>
              <a:t>函数梯度的估计</a:t>
            </a:r>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17</a:t>
            </a:fld>
            <a:endParaRPr lang="zh-CN" altLang="en-US"/>
          </a:p>
        </p:txBody>
      </p:sp>
    </p:spTree>
    <p:extLst>
      <p:ext uri="{BB962C8B-B14F-4D97-AF65-F5344CB8AC3E}">
        <p14:creationId xmlns:p14="http://schemas.microsoft.com/office/powerpoint/2010/main" val="309734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马尔可夫链蒙特卡罗方</a:t>
            </a:r>
            <a:r>
              <a:rPr lang="zh-CN" altLang="en-US" dirty="0" smtClean="0"/>
              <a:t>法（</a:t>
            </a:r>
            <a:r>
              <a:rPr lang="en-US" altLang="zh-CN" dirty="0" smtClean="0"/>
              <a:t>MCMC</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拒绝采样和重要性采样在高维情形下</a:t>
                </a:r>
                <a:r>
                  <a:rPr lang="zh-CN" altLang="en-US" dirty="0" smtClean="0">
                    <a:solidFill>
                      <a:srgbClr val="FF0000"/>
                    </a:solidFill>
                  </a:rPr>
                  <a:t>效率很低</a:t>
                </a:r>
                <a:endParaRPr lang="en-US" altLang="zh-CN" dirty="0" smtClean="0">
                  <a:solidFill>
                    <a:srgbClr val="FF0000"/>
                  </a:solidFill>
                </a:endParaRPr>
              </a:p>
              <a:p>
                <a:r>
                  <a:rPr lang="zh-CN" altLang="en-US" dirty="0"/>
                  <a:t>马尔可夫链蒙特卡罗方</a:t>
                </a:r>
                <a:r>
                  <a:rPr lang="zh-CN" altLang="en-US" dirty="0" smtClean="0"/>
                  <a:t>法可以更好地扩展到高维情形</a:t>
                </a:r>
                <a:endParaRPr lang="en-US" altLang="zh-CN" dirty="0" smtClean="0"/>
              </a:p>
              <a:p>
                <a:r>
                  <a:rPr lang="zh-CN" altLang="en-US" dirty="0" smtClean="0"/>
                  <a:t>前提</a:t>
                </a:r>
                <a:endParaRPr lang="en-US" altLang="zh-CN" dirty="0" smtClean="0"/>
              </a:p>
              <a:p>
                <a:pPr lvl="1"/>
                <a:r>
                  <a:rPr lang="zh-CN" altLang="en-US" dirty="0"/>
                  <a:t>难以从</a:t>
                </a:r>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𝑝</m:t>
                        </m:r>
                      </m:sub>
                    </m:sSub>
                  </m:oMath>
                </a14:m>
                <a:r>
                  <a:rPr lang="zh-CN" altLang="en-US" dirty="0"/>
                  <a:t>中采样，但是很容易计算</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d>
                      <m:dPr>
                        <m:ctrlPr>
                          <a:rPr lang="en-US" altLang="zh-CN" i="1">
                            <a:latin typeface="Cambria Math" panose="02040503050406030204" pitchFamily="18" charset="0"/>
                          </a:rPr>
                        </m:ctrlPr>
                      </m:dPr>
                      <m:e>
                        <m:r>
                          <a:rPr lang="en-US" altLang="zh-CN" i="1">
                            <a:latin typeface="Cambria Math" panose="02040503050406030204" pitchFamily="18" charset="0"/>
                          </a:rPr>
                          <m:t>𝑧</m:t>
                        </m:r>
                      </m:e>
                    </m:d>
                  </m:oMath>
                </a14:m>
                <a:endParaRPr lang="en-US" altLang="zh-CN" dirty="0"/>
              </a:p>
              <a:p>
                <a:pPr lvl="1"/>
                <a:r>
                  <a:rPr lang="zh-CN" altLang="en-US" dirty="0"/>
                  <a:t>提议分布</a:t>
                </a:r>
                <a14:m>
                  <m:oMath xmlns:m="http://schemas.openxmlformats.org/officeDocument/2006/math">
                    <m:r>
                      <a:rPr lang="en-US" altLang="zh-CN" i="1">
                        <a:latin typeface="Cambria Math" panose="02040503050406030204" pitchFamily="18" charset="0"/>
                      </a:rPr>
                      <m:t>𝑞</m:t>
                    </m:r>
                    <m:d>
                      <m:dPr>
                        <m:ctrlPr>
                          <a:rPr lang="en-US" altLang="zh-CN" i="1">
                            <a:latin typeface="Cambria Math" panose="02040503050406030204" pitchFamily="18" charset="0"/>
                          </a:rPr>
                        </m:ctrlPr>
                      </m:dPr>
                      <m:e>
                        <m:r>
                          <a:rPr lang="en-US" altLang="zh-CN" i="1">
                            <a:latin typeface="Cambria Math" panose="02040503050406030204" pitchFamily="18" charset="0"/>
                          </a:rPr>
                          <m:t>𝑧</m:t>
                        </m:r>
                        <m:r>
                          <a:rPr lang="en-US" altLang="zh-CN"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𝜏</m:t>
                            </m:r>
                          </m:sup>
                        </m:sSup>
                      </m:e>
                    </m:d>
                  </m:oMath>
                </a14:m>
                <a:r>
                  <a:rPr lang="en-US" altLang="zh-CN" dirty="0"/>
                  <a:t>, </a:t>
                </a:r>
                <a:r>
                  <a:rPr lang="zh-CN" altLang="en-US" dirty="0"/>
                  <a:t>容易采</a:t>
                </a:r>
                <a:r>
                  <a:rPr lang="zh-CN" altLang="en-US" dirty="0" smtClean="0"/>
                  <a:t>样：</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𝜏</m:t>
                        </m:r>
                      </m:sup>
                    </m:sSup>
                    <m:r>
                      <a:rPr lang="zh-CN" altLang="en-US" i="1" smtClean="0">
                        <a:latin typeface="Cambria Math" panose="02040503050406030204" pitchFamily="18" charset="0"/>
                      </a:rPr>
                      <m:t>为</m:t>
                    </m:r>
                  </m:oMath>
                </a14:m>
                <a:r>
                  <a:rPr lang="zh-CN" altLang="en-US" dirty="0" smtClean="0"/>
                  <a:t>当前状态</a:t>
                </a:r>
                <a:r>
                  <a:rPr lang="en-US" altLang="zh-CN" dirty="0" smtClean="0"/>
                  <a:t>	</a:t>
                </a:r>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r>
                  <a:rPr lang="zh-CN" altLang="en-US" dirty="0" smtClean="0"/>
                  <a:t>形成一个马尔可夫链</a:t>
                </a:r>
                <a:endParaRPr lang="en-US" altLang="zh-CN" dirty="0" smtClean="0"/>
              </a:p>
              <a:p>
                <a:r>
                  <a:rPr lang="zh-CN" altLang="en-US" dirty="0"/>
                  <a:t>算</a:t>
                </a:r>
                <a:r>
                  <a:rPr lang="zh-CN" altLang="en-US" dirty="0" smtClean="0"/>
                  <a:t>法的每一轮，从提议分布中采样一个样本，按照某种规则来决定是否接受这个样本</a:t>
                </a:r>
                <a:endParaRPr lang="en-US" altLang="zh-CN" dirty="0"/>
              </a:p>
              <a:p>
                <a:pPr lvl="1"/>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18</a:t>
            </a:fld>
            <a:endParaRPr lang="zh-CN" altLang="en-US" dirty="0"/>
          </a:p>
        </p:txBody>
      </p:sp>
    </p:spTree>
    <p:extLst>
      <p:ext uri="{BB962C8B-B14F-4D97-AF65-F5344CB8AC3E}">
        <p14:creationId xmlns:p14="http://schemas.microsoft.com/office/powerpoint/2010/main" val="291587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a:t>
            </a:r>
            <a:r>
              <a:rPr lang="zh-CN" altLang="en-US" dirty="0" smtClean="0"/>
              <a:t>机游走</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考虑如下随机，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=0</m:t>
                    </m:r>
                  </m:oMath>
                </a14:m>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a:t>那</a:t>
                </a:r>
                <a:r>
                  <a:rPr lang="zh-CN" altLang="en-US" dirty="0" smtClean="0"/>
                  <a:t>么</a:t>
                </a:r>
                <a14:m>
                  <m:oMath xmlns:m="http://schemas.openxmlformats.org/officeDocument/2006/math">
                    <m:r>
                      <a:rPr lang="en-US" altLang="zh-CN"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sup>
                        </m:sSup>
                      </m:e>
                    </m:d>
                    <m:r>
                      <a:rPr lang="en-US" altLang="zh-CN" b="0" i="1" smtClean="0">
                        <a:latin typeface="Cambria Math" panose="02040503050406030204" pitchFamily="18" charset="0"/>
                      </a:rPr>
                      <m:t>=0</m:t>
                    </m:r>
                  </m:oMath>
                </a14:m>
                <a:r>
                  <a:rPr lang="en-US" altLang="zh-CN" dirty="0" smtClean="0"/>
                  <a:t>,    </a:t>
                </a:r>
                <a14:m>
                  <m:oMath xmlns:m="http://schemas.openxmlformats.org/officeDocument/2006/math">
                    <m:r>
                      <a:rPr lang="en-US" altLang="zh-CN"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sup>
                                </m:sSup>
                              </m:e>
                            </m:d>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𝜏</m:t>
                    </m:r>
                    <m:r>
                      <a:rPr lang="en-US" altLang="zh-CN" b="0" i="1" smtClean="0">
                        <a:latin typeface="Cambria Math" panose="02040503050406030204" pitchFamily="18" charset="0"/>
                      </a:rPr>
                      <m:t>/2</m:t>
                    </m:r>
                  </m:oMath>
                </a14:m>
                <a:endParaRPr lang="en-US" altLang="zh-CN" dirty="0" smtClean="0"/>
              </a:p>
              <a:p>
                <a:r>
                  <a:rPr lang="zh-CN" altLang="en-US" dirty="0" smtClean="0"/>
                  <a:t>随机游走移动的平均距离正比于步数的平方根，探索状态空间的效率很低。</a:t>
                </a:r>
                <a:r>
                  <a:rPr lang="en-US" altLang="zh-CN" dirty="0" smtClean="0"/>
                  <a:t>MCMC</a:t>
                </a:r>
                <a:r>
                  <a:rPr lang="zh-CN" altLang="en-US" dirty="0" smtClean="0"/>
                  <a:t>的设计主要就是为了避免随机游走的行为</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1462"/>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19</a:t>
            </a:fld>
            <a:endParaRPr lang="zh-CN" altLang="en-US"/>
          </a:p>
        </p:txBody>
      </p:sp>
      <p:pic>
        <p:nvPicPr>
          <p:cNvPr id="6" name="Picture 5"/>
          <p:cNvPicPr>
            <a:picLocks noChangeAspect="1"/>
          </p:cNvPicPr>
          <p:nvPr/>
        </p:nvPicPr>
        <p:blipFill>
          <a:blip r:embed="rId3"/>
          <a:stretch>
            <a:fillRect/>
          </a:stretch>
        </p:blipFill>
        <p:spPr>
          <a:xfrm>
            <a:off x="3119766" y="2180970"/>
            <a:ext cx="5266667" cy="2076190"/>
          </a:xfrm>
          <a:prstGeom prst="rect">
            <a:avLst/>
          </a:prstGeom>
        </p:spPr>
      </p:pic>
    </p:spTree>
    <p:extLst>
      <p:ext uri="{BB962C8B-B14F-4D97-AF65-F5344CB8AC3E}">
        <p14:creationId xmlns:p14="http://schemas.microsoft.com/office/powerpoint/2010/main" val="256846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矩形 96"/>
          <p:cNvSpPr/>
          <p:nvPr/>
        </p:nvSpPr>
        <p:spPr>
          <a:xfrm>
            <a:off x="6967734" y="2319680"/>
            <a:ext cx="4086781" cy="664726"/>
          </a:xfrm>
          <a:prstGeom prst="rect">
            <a:avLst/>
          </a:prstGeom>
          <a:blipFill dpi="0" rotWithShape="0">
            <a:blip r:embed="rId2">
              <a:alphaModFix amt="25000"/>
              <a:duotone>
                <a:schemeClr val="bg2">
                  <a:shade val="45000"/>
                  <a:satMod val="135000"/>
                </a:schemeClr>
                <a:prstClr val="white"/>
              </a:duotone>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Slide Number Placeholder 2"/>
          <p:cNvSpPr>
            <a:spLocks noGrp="1"/>
          </p:cNvSpPr>
          <p:nvPr>
            <p:ph type="sldNum" sz="quarter" idx="12"/>
          </p:nvPr>
        </p:nvSpPr>
        <p:spPr>
          <a:ln>
            <a:noFill/>
          </a:ln>
        </p:spPr>
        <p:txBody>
          <a:bodyPr/>
          <a:lstStyle/>
          <a:p>
            <a:fld id="{9D7BC5A3-D355-4C8D-AD2C-5AC2CB0B116D}" type="slidenum">
              <a:rPr lang="zh-CN" altLang="en-US" smtClean="0"/>
              <a:t>2</a:t>
            </a:fld>
            <a:endParaRPr lang="zh-CN" altLang="en-US"/>
          </a:p>
        </p:txBody>
      </p:sp>
      <p:grpSp>
        <p:nvGrpSpPr>
          <p:cNvPr id="4" name="组合 1"/>
          <p:cNvGrpSpPr/>
          <p:nvPr/>
        </p:nvGrpSpPr>
        <p:grpSpPr>
          <a:xfrm>
            <a:off x="95463" y="1413768"/>
            <a:ext cx="5227003" cy="4042367"/>
            <a:chOff x="3204345" y="1148987"/>
            <a:chExt cx="5227003" cy="4042367"/>
          </a:xfrm>
        </p:grpSpPr>
        <p:grpSp>
          <p:nvGrpSpPr>
            <p:cNvPr id="5" name="组合 2"/>
            <p:cNvGrpSpPr/>
            <p:nvPr/>
          </p:nvGrpSpPr>
          <p:grpSpPr>
            <a:xfrm>
              <a:off x="3941860" y="1686047"/>
              <a:ext cx="3240000" cy="3240000"/>
              <a:chOff x="4458000" y="1715032"/>
              <a:chExt cx="3240000" cy="3240000"/>
            </a:xfrm>
          </p:grpSpPr>
          <p:sp>
            <p:nvSpPr>
              <p:cNvPr id="78" name="椭圆 75"/>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9" name="椭圆 76"/>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0" name="椭圆 77"/>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3"/>
            <p:cNvGrpSpPr/>
            <p:nvPr/>
          </p:nvGrpSpPr>
          <p:grpSpPr>
            <a:xfrm>
              <a:off x="5422292" y="2072905"/>
              <a:ext cx="279136" cy="279136"/>
              <a:chOff x="6915602" y="1431728"/>
              <a:chExt cx="301944" cy="301944"/>
            </a:xfrm>
          </p:grpSpPr>
          <p:sp>
            <p:nvSpPr>
              <p:cNvPr id="76" name="椭圆 73"/>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 name="椭圆 74"/>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7" name="直接连接符 4"/>
            <p:cNvCxnSpPr/>
            <p:nvPr/>
          </p:nvCxnSpPr>
          <p:spPr>
            <a:xfrm flipV="1">
              <a:off x="3204345" y="3489380"/>
              <a:ext cx="4767309" cy="17755"/>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nvGrpSpPr>
            <p:cNvPr id="8" name="组合 5"/>
            <p:cNvGrpSpPr/>
            <p:nvPr/>
          </p:nvGrpSpPr>
          <p:grpSpPr>
            <a:xfrm>
              <a:off x="5422292" y="4260054"/>
              <a:ext cx="279136" cy="279136"/>
              <a:chOff x="6915602" y="1431728"/>
              <a:chExt cx="301944" cy="301944"/>
            </a:xfrm>
          </p:grpSpPr>
          <p:sp>
            <p:nvSpPr>
              <p:cNvPr id="74" name="椭圆 71"/>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椭圆 72"/>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 name="组合 6"/>
            <p:cNvGrpSpPr/>
            <p:nvPr/>
          </p:nvGrpSpPr>
          <p:grpSpPr>
            <a:xfrm>
              <a:off x="4612292" y="2545470"/>
              <a:ext cx="279136" cy="279136"/>
              <a:chOff x="6915602" y="1431728"/>
              <a:chExt cx="301944" cy="301944"/>
            </a:xfrm>
          </p:grpSpPr>
          <p:sp>
            <p:nvSpPr>
              <p:cNvPr id="72" name="椭圆 69"/>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 name="椭圆 70"/>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0" name="组合 7"/>
            <p:cNvGrpSpPr/>
            <p:nvPr/>
          </p:nvGrpSpPr>
          <p:grpSpPr>
            <a:xfrm>
              <a:off x="4612292" y="3787489"/>
              <a:ext cx="279136" cy="279136"/>
              <a:chOff x="6915602" y="1431728"/>
              <a:chExt cx="301944" cy="301944"/>
            </a:xfrm>
          </p:grpSpPr>
          <p:sp>
            <p:nvSpPr>
              <p:cNvPr id="70" name="椭圆 67"/>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椭圆 68"/>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1" name="组合 8"/>
            <p:cNvGrpSpPr/>
            <p:nvPr/>
          </p:nvGrpSpPr>
          <p:grpSpPr>
            <a:xfrm>
              <a:off x="6236828" y="2545470"/>
              <a:ext cx="279136" cy="279136"/>
              <a:chOff x="6915602" y="1431728"/>
              <a:chExt cx="301944" cy="301944"/>
            </a:xfrm>
          </p:grpSpPr>
          <p:sp>
            <p:nvSpPr>
              <p:cNvPr id="68" name="椭圆 65"/>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6"/>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 name="组合 9"/>
            <p:cNvGrpSpPr/>
            <p:nvPr/>
          </p:nvGrpSpPr>
          <p:grpSpPr>
            <a:xfrm>
              <a:off x="6236828" y="3787489"/>
              <a:ext cx="279136" cy="279136"/>
              <a:chOff x="6915602" y="1431728"/>
              <a:chExt cx="301944" cy="301944"/>
            </a:xfrm>
          </p:grpSpPr>
          <p:sp>
            <p:nvSpPr>
              <p:cNvPr id="66" name="椭圆 63"/>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 name="椭圆 64"/>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0"/>
            <p:cNvGrpSpPr/>
            <p:nvPr/>
          </p:nvGrpSpPr>
          <p:grpSpPr>
            <a:xfrm>
              <a:off x="3779520" y="1629602"/>
              <a:ext cx="3616960" cy="3561752"/>
              <a:chOff x="3779520" y="1629602"/>
              <a:chExt cx="3616960" cy="3561752"/>
            </a:xfrm>
          </p:grpSpPr>
          <p:cxnSp>
            <p:nvCxnSpPr>
              <p:cNvPr id="64" name="直接连接符 61"/>
              <p:cNvCxnSpPr/>
              <p:nvPr userDrawn="1"/>
            </p:nvCxnSpPr>
            <p:spPr>
              <a:xfrm>
                <a:off x="3779520" y="2394956"/>
                <a:ext cx="3616960" cy="1840976"/>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cxnSp>
            <p:nvCxnSpPr>
              <p:cNvPr id="65" name="直接连接符 62"/>
              <p:cNvCxnSpPr/>
              <p:nvPr userDrawn="1"/>
            </p:nvCxnSpPr>
            <p:spPr>
              <a:xfrm>
                <a:off x="4612292" y="1629602"/>
                <a:ext cx="2032348" cy="3561752"/>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grpSp>
          <p:nvGrpSpPr>
            <p:cNvPr id="14" name="组合 11"/>
            <p:cNvGrpSpPr/>
            <p:nvPr/>
          </p:nvGrpSpPr>
          <p:grpSpPr>
            <a:xfrm rot="16200000">
              <a:off x="3861896" y="1506940"/>
              <a:ext cx="3616960" cy="3561752"/>
              <a:chOff x="3779520" y="1629602"/>
              <a:chExt cx="3616960" cy="3561752"/>
            </a:xfrm>
          </p:grpSpPr>
          <p:cxnSp>
            <p:nvCxnSpPr>
              <p:cNvPr id="62" name="直接连接符 59"/>
              <p:cNvCxnSpPr/>
              <p:nvPr userDrawn="1"/>
            </p:nvCxnSpPr>
            <p:spPr>
              <a:xfrm>
                <a:off x="3779520" y="2394956"/>
                <a:ext cx="3616960" cy="1840976"/>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cxnSp>
            <p:nvCxnSpPr>
              <p:cNvPr id="63" name="直接连接符 60"/>
              <p:cNvCxnSpPr/>
              <p:nvPr userDrawn="1"/>
            </p:nvCxnSpPr>
            <p:spPr>
              <a:xfrm>
                <a:off x="4612292" y="1629602"/>
                <a:ext cx="2032348" cy="3561752"/>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grpSp>
          <p:nvGrpSpPr>
            <p:cNvPr id="15" name="组合 12"/>
            <p:cNvGrpSpPr/>
            <p:nvPr/>
          </p:nvGrpSpPr>
          <p:grpSpPr>
            <a:xfrm>
              <a:off x="6397877" y="1380037"/>
              <a:ext cx="2033471" cy="2033471"/>
              <a:chOff x="8272465" y="1479335"/>
              <a:chExt cx="1613197" cy="1613197"/>
            </a:xfrm>
          </p:grpSpPr>
          <p:grpSp>
            <p:nvGrpSpPr>
              <p:cNvPr id="39" name="组合 36"/>
              <p:cNvGrpSpPr/>
              <p:nvPr userDrawn="1"/>
            </p:nvGrpSpPr>
            <p:grpSpPr>
              <a:xfrm>
                <a:off x="8272465" y="1479335"/>
                <a:ext cx="1613197" cy="1613197"/>
                <a:chOff x="4458000" y="1715032"/>
                <a:chExt cx="3240000" cy="3240000"/>
              </a:xfrm>
            </p:grpSpPr>
            <p:sp>
              <p:nvSpPr>
                <p:cNvPr id="59" name="椭圆 56"/>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椭圆 57"/>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椭圆 58"/>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0" name="组合 37"/>
              <p:cNvGrpSpPr/>
              <p:nvPr userDrawn="1"/>
            </p:nvGrpSpPr>
            <p:grpSpPr>
              <a:xfrm>
                <a:off x="8586067" y="1720236"/>
                <a:ext cx="985998" cy="1093816"/>
                <a:chOff x="8582069" y="1755978"/>
                <a:chExt cx="985998" cy="1093816"/>
              </a:xfrm>
            </p:grpSpPr>
            <p:grpSp>
              <p:nvGrpSpPr>
                <p:cNvPr id="41" name="组合 38"/>
                <p:cNvGrpSpPr/>
                <p:nvPr userDrawn="1"/>
              </p:nvGrpSpPr>
              <p:grpSpPr>
                <a:xfrm>
                  <a:off x="8998754" y="1755978"/>
                  <a:ext cx="192184" cy="192184"/>
                  <a:chOff x="8860143" y="2545060"/>
                  <a:chExt cx="139804" cy="139804"/>
                </a:xfrm>
              </p:grpSpPr>
              <p:sp>
                <p:nvSpPr>
                  <p:cNvPr id="57" name="椭圆 54"/>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椭圆 55"/>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2" name="组合 39"/>
                <p:cNvGrpSpPr/>
                <p:nvPr userDrawn="1"/>
              </p:nvGrpSpPr>
              <p:grpSpPr>
                <a:xfrm>
                  <a:off x="8582069" y="2049911"/>
                  <a:ext cx="192184" cy="192184"/>
                  <a:chOff x="8860143" y="2545060"/>
                  <a:chExt cx="139804" cy="139804"/>
                </a:xfrm>
              </p:grpSpPr>
              <p:sp>
                <p:nvSpPr>
                  <p:cNvPr id="55" name="椭圆 52"/>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椭圆 53"/>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3" name="组合 40"/>
                <p:cNvGrpSpPr/>
                <p:nvPr userDrawn="1"/>
              </p:nvGrpSpPr>
              <p:grpSpPr>
                <a:xfrm>
                  <a:off x="8582069" y="2441991"/>
                  <a:ext cx="192184" cy="192184"/>
                  <a:chOff x="8860143" y="2545060"/>
                  <a:chExt cx="139804" cy="139804"/>
                </a:xfrm>
              </p:grpSpPr>
              <p:sp>
                <p:nvSpPr>
                  <p:cNvPr id="53" name="椭圆 50"/>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椭圆 51"/>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4" name="组合 41"/>
                <p:cNvGrpSpPr/>
                <p:nvPr userDrawn="1"/>
              </p:nvGrpSpPr>
              <p:grpSpPr>
                <a:xfrm>
                  <a:off x="9021276" y="2652765"/>
                  <a:ext cx="197029" cy="197029"/>
                  <a:chOff x="8858380" y="2543297"/>
                  <a:chExt cx="143329" cy="143329"/>
                </a:xfrm>
              </p:grpSpPr>
              <p:sp>
                <p:nvSpPr>
                  <p:cNvPr id="51" name="椭圆 48"/>
                  <p:cNvSpPr/>
                  <p:nvPr/>
                </p:nvSpPr>
                <p:spPr>
                  <a:xfrm>
                    <a:off x="8858380" y="2543297"/>
                    <a:ext cx="143329" cy="14332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椭圆 49"/>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5" name="组合 42"/>
                <p:cNvGrpSpPr/>
                <p:nvPr userDrawn="1"/>
              </p:nvGrpSpPr>
              <p:grpSpPr>
                <a:xfrm>
                  <a:off x="9375883" y="2049911"/>
                  <a:ext cx="192184" cy="192184"/>
                  <a:chOff x="8860143" y="2545060"/>
                  <a:chExt cx="139804" cy="139804"/>
                </a:xfrm>
              </p:grpSpPr>
              <p:sp>
                <p:nvSpPr>
                  <p:cNvPr id="49" name="椭圆 46"/>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椭圆 47"/>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6" name="组合 43"/>
                <p:cNvGrpSpPr/>
                <p:nvPr userDrawn="1"/>
              </p:nvGrpSpPr>
              <p:grpSpPr>
                <a:xfrm>
                  <a:off x="9375883" y="2414592"/>
                  <a:ext cx="192184" cy="192184"/>
                  <a:chOff x="8860143" y="2545060"/>
                  <a:chExt cx="139804" cy="139804"/>
                </a:xfrm>
              </p:grpSpPr>
              <p:sp>
                <p:nvSpPr>
                  <p:cNvPr id="47" name="椭圆 44"/>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椭圆 45"/>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grpSp>
          <p:nvGrpSpPr>
            <p:cNvPr id="16" name="组合 13"/>
            <p:cNvGrpSpPr/>
            <p:nvPr/>
          </p:nvGrpSpPr>
          <p:grpSpPr>
            <a:xfrm>
              <a:off x="3290189" y="1148987"/>
              <a:ext cx="1209969" cy="1209969"/>
              <a:chOff x="3290189" y="1148987"/>
              <a:chExt cx="1209969" cy="1209969"/>
            </a:xfrm>
          </p:grpSpPr>
          <p:grpSp>
            <p:nvGrpSpPr>
              <p:cNvPr id="17" name="组合 14"/>
              <p:cNvGrpSpPr/>
              <p:nvPr userDrawn="1"/>
            </p:nvGrpSpPr>
            <p:grpSpPr>
              <a:xfrm>
                <a:off x="3290189" y="1148987"/>
                <a:ext cx="1209969" cy="1209969"/>
                <a:chOff x="4458000" y="1715032"/>
                <a:chExt cx="3240000" cy="3240000"/>
              </a:xfrm>
            </p:grpSpPr>
            <p:sp>
              <p:nvSpPr>
                <p:cNvPr id="36" name="椭圆 33"/>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4"/>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椭圆 35"/>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8" name="组合 15"/>
              <p:cNvGrpSpPr/>
              <p:nvPr userDrawn="1"/>
            </p:nvGrpSpPr>
            <p:grpSpPr>
              <a:xfrm>
                <a:off x="3838358" y="1330096"/>
                <a:ext cx="143299" cy="143299"/>
                <a:chOff x="8860553" y="2545471"/>
                <a:chExt cx="138982" cy="138982"/>
              </a:xfrm>
            </p:grpSpPr>
            <p:sp>
              <p:nvSpPr>
                <p:cNvPr id="34" name="椭圆 31"/>
                <p:cNvSpPr/>
                <p:nvPr/>
              </p:nvSpPr>
              <p:spPr>
                <a:xfrm>
                  <a:off x="8860553" y="2545471"/>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2"/>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6"/>
              <p:cNvGrpSpPr/>
              <p:nvPr userDrawn="1"/>
            </p:nvGrpSpPr>
            <p:grpSpPr>
              <a:xfrm>
                <a:off x="3525826" y="1550558"/>
                <a:ext cx="143299" cy="143299"/>
                <a:chOff x="8860553" y="2545470"/>
                <a:chExt cx="138982" cy="138982"/>
              </a:xfrm>
            </p:grpSpPr>
            <p:sp>
              <p:nvSpPr>
                <p:cNvPr id="32" name="椭圆 29"/>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0"/>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0" name="组合 17"/>
              <p:cNvGrpSpPr/>
              <p:nvPr userDrawn="1"/>
            </p:nvGrpSpPr>
            <p:grpSpPr>
              <a:xfrm>
                <a:off x="3525826" y="1844636"/>
                <a:ext cx="143299" cy="143299"/>
                <a:chOff x="8860553" y="2545470"/>
                <a:chExt cx="138982" cy="138982"/>
              </a:xfrm>
            </p:grpSpPr>
            <p:sp>
              <p:nvSpPr>
                <p:cNvPr id="30" name="椭圆 27"/>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28"/>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1" name="组合 18"/>
              <p:cNvGrpSpPr/>
              <p:nvPr userDrawn="1"/>
            </p:nvGrpSpPr>
            <p:grpSpPr>
              <a:xfrm>
                <a:off x="3846365" y="2008020"/>
                <a:ext cx="143299" cy="143299"/>
                <a:chOff x="8850141" y="2548833"/>
                <a:chExt cx="138982" cy="138982"/>
              </a:xfrm>
            </p:grpSpPr>
            <p:sp>
              <p:nvSpPr>
                <p:cNvPr id="28" name="椭圆 25"/>
                <p:cNvSpPr/>
                <p:nvPr/>
              </p:nvSpPr>
              <p:spPr>
                <a:xfrm>
                  <a:off x="8850141" y="2548833"/>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6"/>
                <p:cNvSpPr/>
                <p:nvPr/>
              </p:nvSpPr>
              <p:spPr>
                <a:xfrm rot="1905853">
                  <a:off x="8883632" y="2582324"/>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19"/>
              <p:cNvGrpSpPr/>
              <p:nvPr userDrawn="1"/>
            </p:nvGrpSpPr>
            <p:grpSpPr>
              <a:xfrm>
                <a:off x="4121221" y="1550558"/>
                <a:ext cx="143299" cy="143299"/>
                <a:chOff x="8860553" y="2545470"/>
                <a:chExt cx="138982" cy="138982"/>
              </a:xfrm>
            </p:grpSpPr>
            <p:sp>
              <p:nvSpPr>
                <p:cNvPr id="26" name="椭圆 23"/>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4"/>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0"/>
              <p:cNvGrpSpPr/>
              <p:nvPr userDrawn="1"/>
            </p:nvGrpSpPr>
            <p:grpSpPr>
              <a:xfrm>
                <a:off x="4121221" y="1824085"/>
                <a:ext cx="143299" cy="143299"/>
                <a:chOff x="8860553" y="2545470"/>
                <a:chExt cx="138982" cy="138982"/>
              </a:xfrm>
            </p:grpSpPr>
            <p:sp>
              <p:nvSpPr>
                <p:cNvPr id="24" name="椭圆 21"/>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2"/>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sp>
        <p:nvSpPr>
          <p:cNvPr id="81" name="文本框 78"/>
          <p:cNvSpPr txBox="1"/>
          <p:nvPr/>
        </p:nvSpPr>
        <p:spPr>
          <a:xfrm>
            <a:off x="1786890" y="2877644"/>
            <a:ext cx="1415772" cy="830997"/>
          </a:xfrm>
          <a:prstGeom prst="rect">
            <a:avLst/>
          </a:prstGeom>
          <a:noFill/>
        </p:spPr>
        <p:txBody>
          <a:bodyPr wrap="none" rtlCol="0">
            <a:spAutoFit/>
          </a:bodyPr>
          <a:lstStyle/>
          <a:p>
            <a:r>
              <a:rPr lang="zh-CN" altLang="en-US" sz="4800" b="1" dirty="0">
                <a:latin typeface="微软雅黑" panose="020B0503020204020204" pitchFamily="34" charset="-122"/>
                <a:ea typeface="微软雅黑" panose="020B0503020204020204" pitchFamily="34" charset="-122"/>
              </a:rPr>
              <a:t>目录</a:t>
            </a:r>
          </a:p>
        </p:txBody>
      </p:sp>
      <p:sp>
        <p:nvSpPr>
          <p:cNvPr id="83" name="文本框 79"/>
          <p:cNvSpPr txBox="1"/>
          <p:nvPr/>
        </p:nvSpPr>
        <p:spPr>
          <a:xfrm>
            <a:off x="7075360" y="2375193"/>
            <a:ext cx="3139001" cy="58477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b="1" dirty="0">
                <a:latin typeface="微软雅黑" panose="020B0503020204020204" pitchFamily="34" charset="-122"/>
                <a:ea typeface="微软雅黑" panose="020B0503020204020204" pitchFamily="34" charset="-122"/>
              </a:rPr>
              <a:t>1</a:t>
            </a:r>
            <a:r>
              <a:rPr lang="en-US" altLang="zh-CN" sz="3200" b="1" dirty="0" smtClean="0">
                <a:latin typeface="微软雅黑" panose="020B0503020204020204" pitchFamily="34" charset="-122"/>
                <a:ea typeface="微软雅黑" panose="020B0503020204020204" pitchFamily="34" charset="-122"/>
              </a:rPr>
              <a:t>. </a:t>
            </a:r>
            <a:r>
              <a:rPr lang="zh-CN" altLang="en-US" sz="3200" b="1" dirty="0" smtClean="0">
                <a:latin typeface="微软雅黑" panose="020B0503020204020204" pitchFamily="34" charset="-122"/>
                <a:ea typeface="微软雅黑" panose="020B0503020204020204" pitchFamily="34" charset="-122"/>
              </a:rPr>
              <a:t>蒙特卡洛方法</a:t>
            </a:r>
            <a:endParaRPr lang="zh-CN" altLang="en-US" sz="3200" b="1" dirty="0">
              <a:latin typeface="微软雅黑" panose="020B0503020204020204" pitchFamily="34" charset="-122"/>
              <a:ea typeface="微软雅黑" panose="020B0503020204020204" pitchFamily="34" charset="-122"/>
            </a:endParaRPr>
          </a:p>
        </p:txBody>
      </p:sp>
      <p:sp>
        <p:nvSpPr>
          <p:cNvPr id="84" name="文本框 80"/>
          <p:cNvSpPr txBox="1"/>
          <p:nvPr/>
        </p:nvSpPr>
        <p:spPr>
          <a:xfrm>
            <a:off x="7085520" y="3198637"/>
            <a:ext cx="3108543" cy="58477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2</a:t>
            </a:r>
            <a:r>
              <a:rPr lang="en-US" altLang="zh-CN" sz="3200" dirty="0" smtClean="0">
                <a:latin typeface="微软雅黑" panose="020B0503020204020204" pitchFamily="34" charset="-122"/>
                <a:ea typeface="微软雅黑" panose="020B0503020204020204" pitchFamily="34" charset="-122"/>
              </a:rPr>
              <a:t>. </a:t>
            </a:r>
            <a:r>
              <a:rPr lang="zh-CN" altLang="en-US" sz="3200" dirty="0">
                <a:latin typeface="微软雅黑" panose="020B0503020204020204" pitchFamily="34" charset="-122"/>
                <a:ea typeface="微软雅黑" panose="020B0503020204020204" pitchFamily="34" charset="-122"/>
              </a:rPr>
              <a:t>求解</a:t>
            </a:r>
            <a:r>
              <a:rPr lang="zh-CN" altLang="en-US" sz="3200" dirty="0" smtClean="0">
                <a:latin typeface="微软雅黑" panose="020B0503020204020204" pitchFamily="34" charset="-122"/>
                <a:ea typeface="微软雅黑" panose="020B0503020204020204" pitchFamily="34" charset="-122"/>
              </a:rPr>
              <a:t>配分函数</a:t>
            </a:r>
            <a:endParaRPr lang="zh-CN" altLang="en-US" sz="3200" dirty="0">
              <a:latin typeface="微软雅黑" panose="020B0503020204020204" pitchFamily="34" charset="-122"/>
              <a:ea typeface="微软雅黑" panose="020B0503020204020204" pitchFamily="34" charset="-122"/>
            </a:endParaRPr>
          </a:p>
        </p:txBody>
      </p:sp>
      <p:sp>
        <p:nvSpPr>
          <p:cNvPr id="85" name="文本框 81"/>
          <p:cNvSpPr txBox="1"/>
          <p:nvPr/>
        </p:nvSpPr>
        <p:spPr>
          <a:xfrm>
            <a:off x="7085520" y="4022081"/>
            <a:ext cx="2287806" cy="58477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3</a:t>
            </a:r>
            <a:r>
              <a:rPr lang="en-US" altLang="zh-CN" sz="3200" dirty="0" smtClean="0">
                <a:latin typeface="微软雅黑" panose="020B0503020204020204" pitchFamily="34" charset="-122"/>
                <a:ea typeface="微软雅黑" panose="020B0503020204020204" pitchFamily="34" charset="-122"/>
              </a:rPr>
              <a:t>. </a:t>
            </a:r>
            <a:r>
              <a:rPr lang="zh-CN" altLang="en-US" sz="3200" dirty="0">
                <a:latin typeface="微软雅黑" panose="020B0503020204020204" pitchFamily="34" charset="-122"/>
                <a:ea typeface="微软雅黑" panose="020B0503020204020204" pitchFamily="34" charset="-122"/>
              </a:rPr>
              <a:t>近似</a:t>
            </a:r>
            <a:r>
              <a:rPr lang="zh-CN" altLang="en-US" sz="3200" dirty="0" smtClean="0">
                <a:latin typeface="微软雅黑" panose="020B0503020204020204" pitchFamily="34" charset="-122"/>
                <a:ea typeface="微软雅黑" panose="020B0503020204020204" pitchFamily="34" charset="-122"/>
              </a:rPr>
              <a:t>推断</a:t>
            </a:r>
            <a:endParaRPr lang="zh-CN" altLang="en-US" sz="3200" dirty="0">
              <a:latin typeface="微软雅黑" panose="020B0503020204020204" pitchFamily="34" charset="-122"/>
              <a:ea typeface="微软雅黑" panose="020B0503020204020204" pitchFamily="34" charset="-122"/>
            </a:endParaRPr>
          </a:p>
        </p:txBody>
      </p:sp>
      <p:cxnSp>
        <p:nvCxnSpPr>
          <p:cNvPr id="87" name="直接连接符 84"/>
          <p:cNvCxnSpPr/>
          <p:nvPr/>
        </p:nvCxnSpPr>
        <p:spPr>
          <a:xfrm flipV="1">
            <a:off x="6793733" y="3883281"/>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88" name="直接连接符 85"/>
          <p:cNvCxnSpPr/>
          <p:nvPr/>
        </p:nvCxnSpPr>
        <p:spPr>
          <a:xfrm flipV="1">
            <a:off x="6793733" y="4714808"/>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grpSp>
        <p:nvGrpSpPr>
          <p:cNvPr id="103" name="Group 102"/>
          <p:cNvGrpSpPr/>
          <p:nvPr/>
        </p:nvGrpSpPr>
        <p:grpSpPr>
          <a:xfrm>
            <a:off x="5804890" y="2028060"/>
            <a:ext cx="6192000" cy="1328776"/>
            <a:chOff x="5804890" y="999803"/>
            <a:chExt cx="6192000" cy="1328776"/>
          </a:xfrm>
        </p:grpSpPr>
        <p:cxnSp>
          <p:nvCxnSpPr>
            <p:cNvPr id="93" name="直接连接符 92"/>
            <p:cNvCxnSpPr/>
            <p:nvPr/>
          </p:nvCxnSpPr>
          <p:spPr>
            <a:xfrm flipV="1">
              <a:off x="6060979" y="999803"/>
              <a:ext cx="0" cy="1328776"/>
            </a:xfrm>
            <a:prstGeom prst="line">
              <a:avLst/>
            </a:prstGeom>
            <a:ln>
              <a:tailEnd type="none" w="sm" len="sm"/>
            </a:ln>
          </p:spPr>
          <p:style>
            <a:lnRef idx="2">
              <a:schemeClr val="dk1"/>
            </a:lnRef>
            <a:fillRef idx="1">
              <a:schemeClr val="lt1"/>
            </a:fillRef>
            <a:effectRef idx="0">
              <a:schemeClr val="dk1"/>
            </a:effectRef>
            <a:fontRef idx="minor">
              <a:schemeClr val="dk1"/>
            </a:fontRef>
          </p:style>
        </p:cxnSp>
        <p:grpSp>
          <p:nvGrpSpPr>
            <p:cNvPr id="97" name="Group 96"/>
            <p:cNvGrpSpPr/>
            <p:nvPr/>
          </p:nvGrpSpPr>
          <p:grpSpPr>
            <a:xfrm>
              <a:off x="5804890" y="1192437"/>
              <a:ext cx="6192000" cy="849048"/>
              <a:chOff x="5804890" y="1523595"/>
              <a:chExt cx="6192000" cy="849048"/>
            </a:xfrm>
          </p:grpSpPr>
          <p:cxnSp>
            <p:nvCxnSpPr>
              <p:cNvPr id="91" name="直接连接符 90"/>
              <p:cNvCxnSpPr/>
              <p:nvPr/>
            </p:nvCxnSpPr>
            <p:spPr>
              <a:xfrm flipV="1">
                <a:off x="5804890" y="1523595"/>
                <a:ext cx="6192000" cy="17755"/>
              </a:xfrm>
              <a:prstGeom prst="line">
                <a:avLst/>
              </a:prstGeom>
              <a:ln>
                <a:tailEnd type="none" w="sm" len="sm"/>
              </a:ln>
            </p:spPr>
            <p:style>
              <a:lnRef idx="2">
                <a:schemeClr val="dk1"/>
              </a:lnRef>
              <a:fillRef idx="1">
                <a:schemeClr val="lt1"/>
              </a:fillRef>
              <a:effectRef idx="0">
                <a:schemeClr val="dk1"/>
              </a:effectRef>
              <a:fontRef idx="minor">
                <a:schemeClr val="dk1"/>
              </a:fontRef>
            </p:style>
          </p:cxnSp>
          <p:cxnSp>
            <p:nvCxnSpPr>
              <p:cNvPr id="92" name="直接连接符 91"/>
              <p:cNvCxnSpPr/>
              <p:nvPr/>
            </p:nvCxnSpPr>
            <p:spPr>
              <a:xfrm flipV="1">
                <a:off x="5804890" y="2354888"/>
                <a:ext cx="6192000" cy="17755"/>
              </a:xfrm>
              <a:prstGeom prst="line">
                <a:avLst/>
              </a:prstGeom>
              <a:ln>
                <a:tailEnd type="none" w="sm" len="sm"/>
              </a:ln>
            </p:spPr>
            <p:style>
              <a:lnRef idx="2">
                <a:schemeClr val="dk1"/>
              </a:lnRef>
              <a:fillRef idx="1">
                <a:schemeClr val="lt1"/>
              </a:fillRef>
              <a:effectRef idx="0">
                <a:schemeClr val="dk1"/>
              </a:effectRef>
              <a:fontRef idx="minor">
                <a:schemeClr val="dk1"/>
              </a:fontRef>
            </p:style>
          </p:cxnSp>
          <p:sp>
            <p:nvSpPr>
              <p:cNvPr id="94" name="等腰三角形 94"/>
              <p:cNvSpPr/>
              <p:nvPr/>
            </p:nvSpPr>
            <p:spPr>
              <a:xfrm rot="5400000">
                <a:off x="6326206" y="1749614"/>
                <a:ext cx="408297" cy="351980"/>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5" name="椭圆 95"/>
              <p:cNvSpPr/>
              <p:nvPr/>
            </p:nvSpPr>
            <p:spPr>
              <a:xfrm>
                <a:off x="6793733" y="1903521"/>
                <a:ext cx="64683" cy="6468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useBgFill="1">
            <p:nvSpPr>
              <p:cNvPr id="96" name="等腰三角形 97"/>
              <p:cNvSpPr/>
              <p:nvPr/>
            </p:nvSpPr>
            <p:spPr>
              <a:xfrm rot="5400000">
                <a:off x="6255146" y="1761680"/>
                <a:ext cx="366724" cy="316141"/>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cxnSp>
        <p:nvCxnSpPr>
          <p:cNvPr id="100" name="直接连接符 84"/>
          <p:cNvCxnSpPr/>
          <p:nvPr/>
        </p:nvCxnSpPr>
        <p:spPr>
          <a:xfrm flipV="1">
            <a:off x="6793733" y="3051754"/>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101" name="直接连接符 84"/>
          <p:cNvCxnSpPr/>
          <p:nvPr/>
        </p:nvCxnSpPr>
        <p:spPr>
          <a:xfrm flipV="1">
            <a:off x="6793733" y="2220227"/>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3854292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关</a:t>
            </a:r>
            <a:r>
              <a:rPr lang="zh-CN" altLang="en-US" dirty="0" smtClean="0"/>
              <a:t>于</a:t>
            </a:r>
            <a:r>
              <a:rPr lang="en-US" altLang="zh-CN" dirty="0" smtClean="0"/>
              <a:t>MCMC</a:t>
            </a:r>
            <a:r>
              <a:rPr lang="zh-CN" altLang="en-US" dirty="0" smtClean="0"/>
              <a:t>的</a:t>
            </a:r>
            <a:r>
              <a:rPr lang="zh-CN" altLang="en-US" dirty="0"/>
              <a:t>一些知识</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一阶马尔可夫链有初始概率</a:t>
                </a:r>
                <a14:m>
                  <m:oMath xmlns:m="http://schemas.openxmlformats.org/officeDocument/2006/math">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𝑝</m:t>
                        </m:r>
                      </m:e>
                      <m:sup>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0</m:t>
                            </m:r>
                          </m:e>
                        </m:d>
                      </m:sup>
                    </m:s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𝑧</m:t>
                        </m:r>
                      </m:e>
                    </m:d>
                  </m:oMath>
                </a14:m>
                <a:r>
                  <a:rPr lang="zh-CN" altLang="en-US" dirty="0"/>
                  <a:t>和转移概率</a:t>
                </a:r>
                <a14:m>
                  <m:oMath xmlns:m="http://schemas.openxmlformats.org/officeDocument/2006/math">
                    <m:r>
                      <a:rPr lang="en-US" altLang="zh-CN" b="0" i="1" smtClean="0">
                        <a:latin typeface="Cambria Math" panose="02040503050406030204" pitchFamily="18" charset="0"/>
                      </a:rPr>
                      <m:t>𝑝</m:t>
                    </m:r>
                    <m:d>
                      <m:dPr>
                        <m:ctrlPr>
                          <a:rPr lang="en-US" altLang="zh-CN"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m:t>
                            </m:r>
                          </m:sup>
                        </m:sSup>
                        <m:r>
                          <a:rPr lang="en-US" altLang="zh-CN" i="1">
                            <a:latin typeface="Cambria Math" panose="02040503050406030204" pitchFamily="18" charset="0"/>
                          </a:rPr>
                          <m:t>|</m:t>
                        </m:r>
                        <m:r>
                          <a:rPr lang="en-US" altLang="zh-CN" b="0" i="1" smtClean="0">
                            <a:latin typeface="Cambria Math" panose="02040503050406030204" pitchFamily="18" charset="0"/>
                          </a:rPr>
                          <m:t>𝑧</m:t>
                        </m:r>
                      </m:e>
                    </m:d>
                  </m:oMath>
                </a14:m>
                <a:r>
                  <a:rPr lang="zh-CN" altLang="en-US" dirty="0"/>
                  <a:t>确</a:t>
                </a:r>
                <a:r>
                  <a:rPr lang="zh-CN" altLang="en-US" dirty="0" smtClean="0"/>
                  <a:t>定</a:t>
                </a:r>
                <a:endParaRPr lang="en-US" altLang="zh-CN" dirty="0" smtClean="0"/>
              </a:p>
              <a:p>
                <a:r>
                  <a:rPr lang="zh-CN" altLang="en-US" dirty="0" smtClean="0"/>
                  <a:t>在</a:t>
                </a:r>
                <a:r>
                  <a:rPr lang="en-US" altLang="zh-CN" dirty="0"/>
                  <a:t>t</a:t>
                </a:r>
                <a:r>
                  <a:rPr lang="zh-CN" altLang="en-US" dirty="0"/>
                  <a:t>时刻</a:t>
                </a:r>
                <a:r>
                  <a:rPr lang="zh-CN" altLang="en-US" dirty="0" smtClean="0"/>
                  <a:t>的</a:t>
                </a:r>
                <a:r>
                  <a:rPr lang="zh-CN" altLang="en-US" dirty="0"/>
                  <a:t>状态</a:t>
                </a:r>
                <a:r>
                  <a:rPr lang="zh-CN" altLang="en-US" dirty="0" smtClean="0"/>
                  <a:t>采</a:t>
                </a:r>
                <a:r>
                  <a:rPr lang="zh-CN" altLang="en-US" dirty="0"/>
                  <a:t>样概率</a:t>
                </a:r>
                <a:r>
                  <a:rPr lang="zh-CN" altLang="en-US" dirty="0" smtClean="0"/>
                  <a:t>为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d>
                          <m:dPr>
                            <m:ctrlPr>
                              <a:rPr lang="en-US" altLang="zh-CN" i="1">
                                <a:latin typeface="Cambria Math" panose="02040503050406030204" pitchFamily="18" charset="0"/>
                              </a:rPr>
                            </m:ctrlPr>
                          </m:dPr>
                          <m:e>
                            <m:r>
                              <a:rPr lang="en-US" altLang="zh-CN" i="1">
                                <a:latin typeface="Cambria Math" panose="02040503050406030204" pitchFamily="18" charset="0"/>
                              </a:rPr>
                              <m:t>𝑡</m:t>
                            </m:r>
                          </m:e>
                        </m:d>
                      </m:sup>
                    </m:s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en-US" altLang="zh-CN" dirty="0" smtClean="0"/>
              </a:p>
              <a:p>
                <a:r>
                  <a:rPr lang="zh-CN" altLang="en-US" dirty="0" smtClean="0"/>
                  <a:t>用</a:t>
                </a:r>
                <a:r>
                  <a:rPr lang="zh-CN" altLang="en-US" dirty="0"/>
                  <a:t>向量</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𝝅</m:t>
                        </m:r>
                      </m:e>
                      <m:sup>
                        <m:d>
                          <m:dPr>
                            <m:ctrlPr>
                              <a:rPr lang="en-US" altLang="zh-CN" i="1">
                                <a:latin typeface="Cambria Math" panose="02040503050406030204" pitchFamily="18" charset="0"/>
                              </a:rPr>
                            </m:ctrlPr>
                          </m:dPr>
                          <m:e>
                            <m:r>
                              <a:rPr lang="en-US" altLang="zh-CN" i="1">
                                <a:latin typeface="Cambria Math" panose="02040503050406030204" pitchFamily="18" charset="0"/>
                              </a:rPr>
                              <m:t>𝑡</m:t>
                            </m:r>
                          </m:e>
                        </m:d>
                      </m:sup>
                    </m:sSup>
                    <m:r>
                      <a:rPr lang="zh-CN" altLang="en-US" i="1">
                        <a:latin typeface="Cambria Math" panose="02040503050406030204" pitchFamily="18" charset="0"/>
                      </a:rPr>
                      <m:t>来</m:t>
                    </m:r>
                  </m:oMath>
                </a14:m>
                <a:r>
                  <a:rPr lang="zh-CN" altLang="en-US" dirty="0"/>
                  <a:t>表示所有状态的概率</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d>
                          <m:dPr>
                            <m:ctrlPr>
                              <a:rPr lang="en-US" altLang="zh-CN" i="1">
                                <a:latin typeface="Cambria Math" panose="02040503050406030204" pitchFamily="18" charset="0"/>
                              </a:rPr>
                            </m:ctrlPr>
                          </m:dPr>
                          <m:e>
                            <m:r>
                              <a:rPr lang="en-US" altLang="zh-CN" i="1">
                                <a:latin typeface="Cambria Math" panose="02040503050406030204" pitchFamily="18" charset="0"/>
                              </a:rPr>
                              <m:t>𝑡</m:t>
                            </m:r>
                          </m:e>
                        </m:d>
                      </m:sup>
                    </m:s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en-US" altLang="zh-CN" dirty="0" smtClean="0"/>
              </a:p>
              <a:p>
                <a:r>
                  <a:rPr lang="zh-CN" altLang="en-US" dirty="0" smtClean="0"/>
                  <a:t>转移概率用转移矩阵表示：</a:t>
                </a:r>
                <a:r>
                  <a:rPr lang="en-US" altLang="zh-CN" b="0" dirty="0" smtClean="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e>
                        <m:r>
                          <a:rPr lang="en-US" altLang="zh-CN" i="1">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dirty="0" smtClean="0"/>
              </a:p>
              <a:p>
                <a:r>
                  <a:rPr lang="zh-CN" altLang="en-US" dirty="0" smtClean="0"/>
                  <a:t>马尔科夫链的动态性用如下方式表示</a:t>
                </a:r>
                <a:endParaRPr lang="en-US" altLang="zh-CN" dirty="0" smtClean="0"/>
              </a:p>
              <a:p>
                <a:pPr marL="0" indent="0">
                  <a:buNone/>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𝝅</m:t>
                          </m:r>
                        </m:e>
                        <m:sup>
                          <m:d>
                            <m:dPr>
                              <m:ctrlPr>
                                <a:rPr lang="en-US" altLang="zh-CN" i="1">
                                  <a:latin typeface="Cambria Math" panose="02040503050406030204" pitchFamily="18" charset="0"/>
                                </a:rPr>
                              </m:ctrlPr>
                            </m:dPr>
                            <m:e>
                              <m:r>
                                <a:rPr lang="en-US" altLang="zh-CN" i="1">
                                  <a:latin typeface="Cambria Math" panose="02040503050406030204" pitchFamily="18" charset="0"/>
                                </a:rPr>
                                <m:t>𝑡</m:t>
                              </m:r>
                            </m:e>
                          </m:d>
                        </m:sup>
                      </m:sSup>
                      <m:r>
                        <a:rPr lang="en-US" altLang="zh-CN" i="1">
                          <a:latin typeface="Cambria Math" panose="02040503050406030204" pitchFamily="18" charset="0"/>
                        </a:rPr>
                        <m:t>=</m:t>
                      </m:r>
                      <m:r>
                        <a:rPr lang="en-US" altLang="zh-CN" i="1">
                          <a:latin typeface="Cambria Math" panose="02040503050406030204" pitchFamily="18" charset="0"/>
                        </a:rPr>
                        <m:t>𝐴</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𝝅</m:t>
                          </m:r>
                        </m:e>
                        <m:sup>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b="0" i="1" smtClean="0">
                                  <a:latin typeface="Cambria Math" panose="02040503050406030204" pitchFamily="18" charset="0"/>
                                </a:rPr>
                                <m:t>−1</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d>
                            <m:dPr>
                              <m:ctrlPr>
                                <a:rPr lang="en-US" altLang="zh-CN" i="1">
                                  <a:latin typeface="Cambria Math" panose="02040503050406030204" pitchFamily="18" charset="0"/>
                                </a:rPr>
                              </m:ctrlPr>
                            </m:dPr>
                            <m:e>
                              <m:r>
                                <a:rPr lang="en-US" altLang="zh-CN" i="1">
                                  <a:latin typeface="Cambria Math" panose="02040503050406030204" pitchFamily="18" charset="0"/>
                                </a:rPr>
                                <m:t>𝑡</m:t>
                              </m:r>
                            </m:e>
                          </m:d>
                        </m:sup>
                      </m:sSup>
                      <m:sSup>
                        <m:sSupPr>
                          <m:ctrlPr>
                            <a:rPr lang="en-US" altLang="zh-CN" i="1">
                              <a:latin typeface="Cambria Math" panose="02040503050406030204" pitchFamily="18" charset="0"/>
                            </a:rPr>
                          </m:ctrlPr>
                        </m:sSupPr>
                        <m:e>
                          <m:r>
                            <a:rPr lang="en-US" altLang="zh-CN" b="1" i="1">
                              <a:latin typeface="Cambria Math" panose="02040503050406030204" pitchFamily="18" charset="0"/>
                            </a:rPr>
                            <m:t>𝝅</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0</m:t>
                              </m:r>
                            </m:e>
                          </m:d>
                        </m:sup>
                      </m:sSup>
                    </m:oMath>
                  </m:oMathPara>
                </a14:m>
                <a:endParaRPr lang="en-US" altLang="zh-CN" dirty="0"/>
              </a:p>
              <a:p>
                <a:pPr marL="0" indent="0">
                  <a:buNone/>
                </a:pPr>
                <a:endParaRPr lang="en-US" altLang="zh-CN" dirty="0" smtClean="0"/>
              </a:p>
              <a:p>
                <a:endParaRPr lang="en-US" altLang="zh-CN" dirty="0" smtClean="0"/>
              </a:p>
              <a:p>
                <a:pPr marL="0" indent="0">
                  <a:buNone/>
                </a:pPr>
                <a:endParaRPr lang="en-US" altLang="zh-CN" dirty="0" smtClean="0"/>
              </a:p>
              <a:p>
                <a:pPr marL="0" indent="0">
                  <a:buNone/>
                </a:pPr>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1462"/>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20</a:t>
            </a:fld>
            <a:endParaRPr lang="zh-CN" altLang="en-US"/>
          </a:p>
        </p:txBody>
      </p:sp>
    </p:spTree>
    <p:extLst>
      <p:ext uri="{BB962C8B-B14F-4D97-AF65-F5344CB8AC3E}">
        <p14:creationId xmlns:p14="http://schemas.microsoft.com/office/powerpoint/2010/main" val="260182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关</a:t>
            </a:r>
            <a:r>
              <a:rPr lang="zh-CN" altLang="en-US" dirty="0" smtClean="0"/>
              <a:t>于</a:t>
            </a:r>
            <a:r>
              <a:rPr lang="en-US" altLang="zh-CN" dirty="0" smtClean="0"/>
              <a:t>MCMC</a:t>
            </a:r>
            <a:r>
              <a:rPr lang="zh-CN" altLang="en-US" dirty="0" smtClean="0"/>
              <a:t>的</a:t>
            </a:r>
            <a:r>
              <a:rPr lang="zh-CN" altLang="en-US" dirty="0"/>
              <a:t>一些知识</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马尔科夫链的动态性用如下方式表示</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𝝅</m:t>
                          </m:r>
                        </m:e>
                        <m:sup>
                          <m:d>
                            <m:dPr>
                              <m:ctrlPr>
                                <a:rPr lang="en-US" altLang="zh-CN" i="1">
                                  <a:latin typeface="Cambria Math" panose="02040503050406030204" pitchFamily="18" charset="0"/>
                                </a:rPr>
                              </m:ctrlPr>
                            </m:dPr>
                            <m:e>
                              <m:r>
                                <a:rPr lang="en-US" altLang="zh-CN" i="1">
                                  <a:latin typeface="Cambria Math" panose="02040503050406030204" pitchFamily="18" charset="0"/>
                                </a:rPr>
                                <m:t>𝑡</m:t>
                              </m:r>
                            </m:e>
                          </m:d>
                        </m:sup>
                      </m:sSup>
                      <m:r>
                        <a:rPr lang="en-US" altLang="zh-CN" i="1">
                          <a:latin typeface="Cambria Math" panose="02040503050406030204" pitchFamily="18" charset="0"/>
                        </a:rPr>
                        <m:t>=</m:t>
                      </m:r>
                      <m:r>
                        <a:rPr lang="en-US" altLang="zh-CN" i="1">
                          <a:latin typeface="Cambria Math" panose="02040503050406030204" pitchFamily="18" charset="0"/>
                        </a:rPr>
                        <m:t>𝐴</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𝝅</m:t>
                          </m:r>
                        </m:e>
                        <m:sup>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b="0" i="1" smtClean="0">
                                  <a:latin typeface="Cambria Math" panose="02040503050406030204" pitchFamily="18" charset="0"/>
                                </a:rPr>
                                <m:t>−1</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d>
                            <m:dPr>
                              <m:ctrlPr>
                                <a:rPr lang="en-US" altLang="zh-CN" i="1">
                                  <a:latin typeface="Cambria Math" panose="02040503050406030204" pitchFamily="18" charset="0"/>
                                </a:rPr>
                              </m:ctrlPr>
                            </m:dPr>
                            <m:e>
                              <m:r>
                                <a:rPr lang="en-US" altLang="zh-CN" i="1">
                                  <a:latin typeface="Cambria Math" panose="02040503050406030204" pitchFamily="18" charset="0"/>
                                </a:rPr>
                                <m:t>𝑡</m:t>
                              </m:r>
                            </m:e>
                          </m:d>
                        </m:sup>
                      </m:sSup>
                      <m:sSup>
                        <m:sSupPr>
                          <m:ctrlPr>
                            <a:rPr lang="en-US" altLang="zh-CN" i="1">
                              <a:latin typeface="Cambria Math" panose="02040503050406030204" pitchFamily="18" charset="0"/>
                            </a:rPr>
                          </m:ctrlPr>
                        </m:sSupPr>
                        <m:e>
                          <m:r>
                            <a:rPr lang="en-US" altLang="zh-CN" b="1" i="1">
                              <a:latin typeface="Cambria Math" panose="02040503050406030204" pitchFamily="18" charset="0"/>
                            </a:rPr>
                            <m:t>𝝅</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0</m:t>
                              </m:r>
                            </m:e>
                          </m:d>
                        </m:sup>
                      </m:sSup>
                    </m:oMath>
                  </m:oMathPara>
                </a14:m>
                <a:endParaRPr lang="en-US" altLang="zh-CN" i="1" dirty="0" smtClean="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𝐴</m:t>
                    </m:r>
                    <m:r>
                      <a:rPr lang="zh-CN" altLang="en-US" i="1">
                        <a:latin typeface="Cambria Math" panose="02040503050406030204" pitchFamily="18" charset="0"/>
                      </a:rPr>
                      <m:t>的</m:t>
                    </m:r>
                  </m:oMath>
                </a14:m>
                <a:r>
                  <a:rPr lang="zh-CN" altLang="en-US" dirty="0"/>
                  <a:t>每一列代表一个概率分布，</a:t>
                </a:r>
                <a:r>
                  <a:rPr lang="en-US" altLang="zh-CN" dirty="0"/>
                  <a:t>A</a:t>
                </a:r>
                <a:r>
                  <a:rPr lang="zh-CN" altLang="en-US" dirty="0"/>
                  <a:t>称为随机矩阵</a:t>
                </a:r>
                <a:endParaRPr lang="en-US" altLang="zh-CN" dirty="0"/>
              </a:p>
              <a:p>
                <a:r>
                  <a:rPr lang="zh-CN" altLang="en-US" dirty="0"/>
                  <a:t>任意状态之间在可达的情况下，</a:t>
                </a:r>
                <a:r>
                  <a:rPr lang="en-US" altLang="zh-CN" dirty="0"/>
                  <a:t>A</a:t>
                </a:r>
                <a:r>
                  <a:rPr lang="zh-CN" altLang="en-US" dirty="0"/>
                  <a:t>的最大特征值等于</a:t>
                </a:r>
                <a:r>
                  <a:rPr lang="en-US" altLang="zh-CN" dirty="0"/>
                  <a:t>1</a:t>
                </a:r>
                <a:r>
                  <a:rPr lang="zh-CN" altLang="en-US" dirty="0"/>
                  <a:t>；</a:t>
                </a:r>
                <a:endParaRPr lang="en-US" altLang="zh-CN" dirty="0"/>
              </a:p>
              <a:p>
                <a:r>
                  <a:rPr lang="zh-CN" altLang="en-US" dirty="0" smtClean="0"/>
                  <a:t>当</a:t>
                </a:r>
                <a14:m>
                  <m:oMath xmlns:m="http://schemas.openxmlformats.org/officeDocument/2006/math">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en-US" dirty="0"/>
                  <a:t>时，不等于</a:t>
                </a:r>
                <a:r>
                  <a:rPr lang="en-US" altLang="zh-CN" dirty="0"/>
                  <a:t>1</a:t>
                </a:r>
                <a:r>
                  <a:rPr lang="zh-CN" altLang="en-US" dirty="0"/>
                  <a:t>的特征值都衰减到</a:t>
                </a:r>
                <a:r>
                  <a:rPr lang="en-US" altLang="zh-CN" dirty="0" smtClean="0"/>
                  <a:t>0</a:t>
                </a:r>
              </a:p>
              <a:p>
                <a:r>
                  <a:rPr lang="zh-CN" altLang="en-US" dirty="0"/>
                  <a:t>在一些额外宽松条件下，</a:t>
                </a:r>
                <a:r>
                  <a:rPr lang="en-US" altLang="zh-CN" i="1" dirty="0"/>
                  <a:t>A</a:t>
                </a:r>
                <a:r>
                  <a:rPr lang="zh-CN" altLang="en-US" dirty="0"/>
                  <a:t>只有一个特征值为</a:t>
                </a:r>
                <a:r>
                  <a:rPr lang="en-US" altLang="zh-CN" dirty="0"/>
                  <a:t>1</a:t>
                </a:r>
                <a:r>
                  <a:rPr lang="zh-CN" altLang="en-US" dirty="0"/>
                  <a:t>的特征向量</a:t>
                </a:r>
                <a:endParaRPr lang="en-US" altLang="zh-CN" dirty="0"/>
              </a:p>
              <a:p>
                <a:pPr lvl="1"/>
                <a:r>
                  <a:rPr lang="en-US" altLang="zh-CN" dirty="0" smtClean="0"/>
                  <a:t>MCMC</a:t>
                </a:r>
                <a:r>
                  <a:rPr lang="zh-CN" altLang="en-US" dirty="0" smtClean="0"/>
                  <a:t>会收敛到</a:t>
                </a:r>
                <a:r>
                  <a:rPr lang="zh-CN" altLang="en-US" dirty="0"/>
                  <a:t>平</a:t>
                </a:r>
                <a:r>
                  <a:rPr lang="zh-CN" altLang="en-US" dirty="0" smtClean="0"/>
                  <a:t>稳分布</a:t>
                </a:r>
                <a:r>
                  <a:rPr lang="en-US" altLang="zh-CN" dirty="0"/>
                  <a:t> </a:t>
                </a:r>
                <a14:m>
                  <m:oMath xmlns:m="http://schemas.openxmlformats.org/officeDocument/2006/math">
                    <m:r>
                      <a:rPr lang="en-US" altLang="zh-CN" b="1" i="1" smtClean="0">
                        <a:latin typeface="Cambria Math" panose="02040503050406030204" pitchFamily="18" charset="0"/>
                      </a:rPr>
                      <m:t>𝝅</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r>
                      <a:rPr lang="en-US" altLang="zh-CN" b="1" i="1" smtClean="0">
                        <a:latin typeface="Cambria Math" panose="02040503050406030204" pitchFamily="18" charset="0"/>
                      </a:rPr>
                      <m:t>𝝅</m:t>
                    </m:r>
                    <m:r>
                      <a:rPr lang="zh-CN" altLang="en-US" b="1" i="1">
                        <a:latin typeface="Cambria Math" panose="02040503050406030204" pitchFamily="18" charset="0"/>
                      </a:rPr>
                      <m:t>，</m:t>
                    </m:r>
                  </m:oMath>
                </a14:m>
                <a:r>
                  <a:rPr lang="en-US" altLang="zh-CN" b="1" dirty="0" smtClean="0"/>
                  <a:t> </a:t>
                </a:r>
                <a:r>
                  <a:rPr lang="zh-CN" altLang="en-US" dirty="0"/>
                  <a:t>即</a:t>
                </a:r>
                <a14:m>
                  <m:oMath xmlns:m="http://schemas.openxmlformats.org/officeDocument/2006/math">
                    <m:r>
                      <a:rPr lang="en-US" altLang="zh-CN" b="1" i="1">
                        <a:latin typeface="Cambria Math" panose="02040503050406030204" pitchFamily="18" charset="0"/>
                      </a:rPr>
                      <m:t>𝝅</m:t>
                    </m:r>
                  </m:oMath>
                </a14:m>
                <a:r>
                  <a:rPr lang="zh-CN" altLang="en-US" dirty="0" smtClean="0"/>
                  <a:t>为对应的特征向量</a:t>
                </a:r>
                <a:endParaRPr lang="en-US" altLang="zh-CN" dirty="0" smtClean="0"/>
              </a:p>
              <a:p>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21</a:t>
            </a:fld>
            <a:endParaRPr lang="zh-CN" altLang="en-US"/>
          </a:p>
        </p:txBody>
      </p:sp>
    </p:spTree>
    <p:extLst>
      <p:ext uri="{BB962C8B-B14F-4D97-AF65-F5344CB8AC3E}">
        <p14:creationId xmlns:p14="http://schemas.microsoft.com/office/powerpoint/2010/main" val="78225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关于</a:t>
            </a:r>
            <a:r>
              <a:rPr lang="en-US" altLang="zh-CN" dirty="0"/>
              <a:t>MCMC</a:t>
            </a:r>
            <a:r>
              <a:rPr lang="zh-CN" altLang="en-US" dirty="0"/>
              <a:t>的一些知识</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遍</a:t>
                </a:r>
                <a:r>
                  <a:rPr lang="zh-CN" altLang="en-US" dirty="0"/>
                  <a:t>历马尔可夫链有唯一的平稳分布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𝑧</m:t>
                        </m:r>
                      </m:e>
                    </m:d>
                  </m:oMath>
                </a14:m>
                <a:endParaRPr lang="en-US" altLang="zh-CN" dirty="0"/>
              </a:p>
              <a:p>
                <a:pPr lvl="1"/>
                <a:r>
                  <a:rPr lang="zh-CN" altLang="en-US" dirty="0"/>
                  <a:t>平稳分布满足：</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sub>
                      <m:sup/>
                      <m:e>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𝑧</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e>
                        </m:d>
                      </m:e>
                    </m:nary>
                  </m:oMath>
                </a14:m>
                <a:endParaRPr lang="en-US" altLang="zh-CN" dirty="0"/>
              </a:p>
              <a:p>
                <a:pPr lvl="1"/>
                <a:r>
                  <a:rPr lang="zh-CN" altLang="en-US" dirty="0"/>
                  <a:t>遍历性</a:t>
                </a:r>
                <a14:m>
                  <m:oMath xmlns:m="http://schemas.openxmlformats.org/officeDocument/2006/math">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b="0" i="1" smtClean="0">
                            <a:latin typeface="Cambria Math" panose="02040503050406030204" pitchFamily="18" charset="0"/>
                          </a:rPr>
                          <m:t>𝜏</m:t>
                        </m:r>
                        <m:r>
                          <a:rPr lang="en-US" altLang="zh-CN" i="1">
                            <a:latin typeface="Cambria Math" panose="02040503050406030204" pitchFamily="18" charset="0"/>
                          </a:rPr>
                          <m:t>→∞</m:t>
                        </m:r>
                      </m:lim>
                    </m:limLow>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𝑝</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sup>
                    </m:s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𝑧</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zh-CN" altLang="en-US" i="1">
                        <a:latin typeface="Cambria Math" panose="02040503050406030204" pitchFamily="18" charset="0"/>
                      </a:rPr>
                      <m:t>，</m:t>
                    </m:r>
                  </m:oMath>
                </a14:m>
                <a:r>
                  <a:rPr lang="zh-CN" altLang="en-US" dirty="0"/>
                  <a:t>不管初始概率分布的选择</a:t>
                </a:r>
                <a:endParaRPr lang="en-US" altLang="zh-CN" dirty="0"/>
              </a:p>
              <a:p>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zh-CN" altLang="en-US" i="1">
                        <a:latin typeface="Cambria Math" panose="02040503050406030204" pitchFamily="18" charset="0"/>
                      </a:rPr>
                      <m:t>是</m:t>
                    </m:r>
                  </m:oMath>
                </a14:m>
                <a:r>
                  <a:rPr lang="zh-CN" altLang="en-US" dirty="0"/>
                  <a:t>平稳分布的充分条件：</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e>
                    </m:d>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𝑧</m:t>
                        </m:r>
                      </m:e>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e>
                    </m:d>
                    <m:r>
                      <a:rPr lang="en-US" altLang="zh-CN" i="1">
                        <a:latin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𝑧</m:t>
                        </m:r>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𝑧</m:t>
                        </m:r>
                      </m:e>
                    </m:d>
                  </m:oMath>
                </a14:m>
                <a:endParaRPr lang="en-US" altLang="zh-CN" dirty="0"/>
              </a:p>
              <a:p>
                <a:pPr lvl="1"/>
                <a14:m>
                  <m:oMath xmlns:m="http://schemas.openxmlformats.org/officeDocument/2006/math">
                    <m:nary>
                      <m:naryPr>
                        <m:chr m:val="∑"/>
                        <m:supHide m:val="on"/>
                        <m:ctrlPr>
                          <a:rPr lang="en-US" altLang="zh-CN" i="1">
                            <a:latin typeface="Cambria Math" panose="02040503050406030204" pitchFamily="18" charset="0"/>
                          </a:rPr>
                        </m:ctrlPr>
                      </m:naryPr>
                      <m:sub>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sub>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e>
                        </m:d>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e>
                        </m:d>
                      </m:e>
                    </m:nary>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sub>
                      <m:sup/>
                      <m:e>
                        <m:r>
                          <a:rPr lang="en-US" altLang="zh-CN" i="1">
                            <a:latin typeface="Cambria Math" panose="02040503050406030204" pitchFamily="18" charset="0"/>
                          </a:rPr>
                          <m:t>𝑝</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𝑧</m:t>
                            </m:r>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𝑧</m:t>
                            </m:r>
                          </m:e>
                        </m:d>
                      </m:e>
                    </m:nary>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𝑧</m:t>
                        </m:r>
                      </m:e>
                    </m:d>
                  </m:oMath>
                </a14:m>
                <a:endParaRPr lang="en-US" altLang="zh-CN" dirty="0" smtClean="0"/>
              </a:p>
              <a:p>
                <a:pPr lvl="1"/>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3776"/>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22</a:t>
            </a:fld>
            <a:endParaRPr lang="zh-CN" altLang="en-US"/>
          </a:p>
        </p:txBody>
      </p:sp>
    </p:spTree>
    <p:extLst>
      <p:ext uri="{BB962C8B-B14F-4D97-AF65-F5344CB8AC3E}">
        <p14:creationId xmlns:p14="http://schemas.microsoft.com/office/powerpoint/2010/main" val="424965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关于</a:t>
            </a:r>
            <a:r>
              <a:rPr lang="en-US" altLang="zh-CN" dirty="0"/>
              <a:t>MCMC</a:t>
            </a:r>
            <a:r>
              <a:rPr lang="zh-CN" altLang="en-US" dirty="0"/>
              <a:t>的一些知识</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2550" y="1556951"/>
                <a:ext cx="4539050" cy="5000368"/>
              </a:xfrm>
            </p:spPr>
            <p:txBody>
              <a:bodyPr/>
              <a:lstStyle/>
              <a:p>
                <a:r>
                  <a:rPr lang="en-US" altLang="zh-CN" dirty="0" smtClean="0"/>
                  <a:t>burning-in</a:t>
                </a:r>
                <a:r>
                  <a:rPr lang="zh-CN" altLang="en-US" dirty="0"/>
                  <a:t>： 运行马尔科夫链直到它达到均衡分布的过程通常被称为马尔科夫链的磨合过</a:t>
                </a:r>
                <a:r>
                  <a:rPr lang="zh-CN" altLang="en-US" dirty="0" smtClean="0"/>
                  <a:t>程</a:t>
                </a:r>
                <a:endParaRPr lang="en-US" altLang="zh-CN" dirty="0" smtClean="0"/>
              </a:p>
              <a:p>
                <a:pPr lvl="1"/>
                <a:r>
                  <a:rPr lang="zh-CN" altLang="en-US" dirty="0"/>
                  <a:t>右</a:t>
                </a:r>
                <a:r>
                  <a:rPr lang="zh-CN" altLang="en-US" dirty="0" smtClean="0"/>
                  <a:t>图表示</a:t>
                </a:r>
                <a14:m>
                  <m:oMath xmlns:m="http://schemas.openxmlformats.org/officeDocument/2006/math">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0,⋯,20</m:t>
                        </m:r>
                      </m:e>
                    </m:d>
                    <m:r>
                      <a:rPr lang="zh-CN" altLang="en-US" i="1" dirty="0">
                        <a:latin typeface="Cambria Math" panose="02040503050406030204" pitchFamily="18" charset="0"/>
                      </a:rPr>
                      <m:t>状态</m:t>
                    </m:r>
                  </m:oMath>
                </a14:m>
                <a:r>
                  <a:rPr lang="zh-CN" altLang="en-US" dirty="0" smtClean="0"/>
                  <a:t>上的</a:t>
                </a:r>
                <a:r>
                  <a:rPr lang="zh-CN" altLang="en-US" dirty="0" smtClean="0">
                    <a:solidFill>
                      <a:srgbClr val="FF0000"/>
                    </a:solidFill>
                  </a:rPr>
                  <a:t>对称随机游走收敛到均匀分布</a:t>
                </a:r>
                <a:r>
                  <a:rPr lang="zh-CN" altLang="en-US" dirty="0" smtClean="0"/>
                  <a:t>的过程</a:t>
                </a:r>
                <a:endParaRPr lang="zh-CN" altLang="en-US"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2550" y="1556951"/>
                <a:ext cx="4539050" cy="5000368"/>
              </a:xfrm>
              <a:blipFill>
                <a:blip r:embed="rId2"/>
                <a:stretch>
                  <a:fillRect l="-2416" t="-2071" r="-1879"/>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23</a:t>
            </a:fld>
            <a:endParaRPr lang="zh-CN" altLang="en-US"/>
          </a:p>
        </p:txBody>
      </p:sp>
      <p:pic>
        <p:nvPicPr>
          <p:cNvPr id="5" name="Picture 4"/>
          <p:cNvPicPr>
            <a:picLocks noChangeAspect="1"/>
          </p:cNvPicPr>
          <p:nvPr/>
        </p:nvPicPr>
        <p:blipFill>
          <a:blip r:embed="rId3"/>
          <a:stretch>
            <a:fillRect/>
          </a:stretch>
        </p:blipFill>
        <p:spPr>
          <a:xfrm>
            <a:off x="5248276" y="1556951"/>
            <a:ext cx="6657974" cy="4738340"/>
          </a:xfrm>
          <a:prstGeom prst="rect">
            <a:avLst/>
          </a:prstGeom>
        </p:spPr>
      </p:pic>
    </p:spTree>
    <p:extLst>
      <p:ext uri="{BB962C8B-B14F-4D97-AF65-F5344CB8AC3E}">
        <p14:creationId xmlns:p14="http://schemas.microsoft.com/office/powerpoint/2010/main" val="305838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关于</a:t>
            </a:r>
            <a:r>
              <a:rPr lang="en-US" altLang="zh-CN" dirty="0"/>
              <a:t>MCMC</a:t>
            </a:r>
            <a:r>
              <a:rPr lang="zh-CN" altLang="en-US" dirty="0"/>
              <a:t>的一些知识</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Mixing Time:</a:t>
                </a:r>
                <a:r>
                  <a:rPr lang="zh-CN" altLang="en-US" dirty="0"/>
                  <a:t>运行马尔可夫链直到达均衡分布的时间</a:t>
                </a:r>
                <a:endParaRPr lang="en-US" altLang="zh-CN" dirty="0"/>
              </a:p>
              <a:p>
                <a:pPr lvl="1"/>
                <a:r>
                  <a:rPr lang="zh-CN" altLang="en-US" dirty="0"/>
                  <a:t>主要由第二大特征值</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2</m:t>
                        </m:r>
                      </m:sub>
                    </m:sSub>
                  </m:oMath>
                </a14:m>
                <a:r>
                  <a:rPr lang="zh-CN" altLang="en-US" dirty="0"/>
                  <a:t>的衰减情况决定</a:t>
                </a:r>
                <a:endParaRPr lang="en-US" altLang="zh-CN" i="1" dirty="0">
                  <a:latin typeface="Cambria Math" panose="02040503050406030204" pitchFamily="18" charset="0"/>
                </a:endParaRPr>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𝜏</m:t>
                        </m:r>
                      </m:e>
                      <m:sub>
                        <m:r>
                          <a:rPr lang="en-US" altLang="zh-CN" i="1">
                            <a:latin typeface="Cambria Math" panose="02040503050406030204" pitchFamily="18" charset="0"/>
                          </a:rPr>
                          <m:t>𝜖</m:t>
                        </m:r>
                      </m:sub>
                    </m:sSub>
                    <m:r>
                      <a:rPr lang="en-US" altLang="zh-CN" i="1">
                        <a:latin typeface="Cambria Math" panose="02040503050406030204" pitchFamily="18" charset="0"/>
                      </a:rPr>
                      <m:t>≤</m:t>
                    </m:r>
                    <m:r>
                      <a:rPr lang="en-US" altLang="zh-CN" i="1">
                        <a:latin typeface="Cambria Math" panose="02040503050406030204" pitchFamily="18" charset="0"/>
                      </a:rPr>
                      <m:t>𝑂</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2</m:t>
                                </m:r>
                              </m:sub>
                            </m:sSub>
                          </m:den>
                        </m:f>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𝜖</m:t>
                                </m:r>
                              </m:den>
                            </m:f>
                          </m:e>
                        </m:func>
                      </m:e>
                    </m:d>
                    <m:r>
                      <a:rPr lang="en-US" altLang="zh-CN" i="1">
                        <a:latin typeface="Cambria Math" panose="02040503050406030204" pitchFamily="18" charset="0"/>
                      </a:rPr>
                      <m:t>, </m:t>
                    </m:r>
                    <m:r>
                      <a:rPr lang="en-US" altLang="zh-CN" i="1">
                        <a:latin typeface="Cambria Math" panose="02040503050406030204" pitchFamily="18" charset="0"/>
                      </a:rPr>
                      <m:t>𝑛</m:t>
                    </m:r>
                    <m:r>
                      <a:rPr lang="zh-CN" altLang="en-US" i="1">
                        <a:latin typeface="Cambria Math" panose="02040503050406030204" pitchFamily="18" charset="0"/>
                      </a:rPr>
                      <m:t>为</m:t>
                    </m:r>
                  </m:oMath>
                </a14:m>
                <a:r>
                  <a:rPr lang="zh-CN" altLang="en-US" dirty="0"/>
                  <a:t>状态数，</a:t>
                </a:r>
                <a14:m>
                  <m:oMath xmlns:m="http://schemas.openxmlformats.org/officeDocument/2006/math">
                    <m:r>
                      <a:rPr lang="en-US" altLang="zh-CN" i="1">
                        <a:latin typeface="Cambria Math" panose="02040503050406030204" pitchFamily="18" charset="0"/>
                      </a:rPr>
                      <m:t>𝜖</m:t>
                    </m:r>
                  </m:oMath>
                </a14:m>
                <a:r>
                  <a:rPr lang="zh-CN" altLang="en-US" dirty="0"/>
                  <a:t>表示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𝜏</m:t>
                        </m:r>
                      </m:e>
                      <m:sub>
                        <m:r>
                          <a:rPr lang="en-US" altLang="zh-CN" i="1">
                            <a:latin typeface="Cambria Math" panose="02040503050406030204" pitchFamily="18" charset="0"/>
                          </a:rPr>
                          <m:t>𝜖</m:t>
                        </m:r>
                      </m:sub>
                    </m:sSub>
                    <m:r>
                      <a:rPr lang="zh-CN" altLang="en-US" i="1">
                        <a:latin typeface="Cambria Math" panose="02040503050406030204" pitchFamily="18" charset="0"/>
                      </a:rPr>
                      <m:t>步</m:t>
                    </m:r>
                  </m:oMath>
                </a14:m>
                <a:r>
                  <a:rPr lang="zh-CN" altLang="en-US" dirty="0"/>
                  <a:t>之后和均衡分布的误差</a:t>
                </a:r>
                <a:endParaRPr lang="en-US" altLang="zh-CN" dirty="0"/>
              </a:p>
              <a:p>
                <a:pPr lvl="1"/>
                <a:r>
                  <a:rPr lang="zh-CN" altLang="en-US" dirty="0"/>
                  <a:t>由于状态空间大，第二大特征值很难确定</a:t>
                </a:r>
                <a:endParaRPr lang="en-US" altLang="zh-CN" dirty="0"/>
              </a:p>
              <a:p>
                <a:r>
                  <a:rPr lang="zh-CN" altLang="en-US" dirty="0"/>
                  <a:t>可以通过</a:t>
                </a:r>
                <a:r>
                  <a:rPr lang="zh-CN" altLang="en-US" dirty="0">
                    <a:solidFill>
                      <a:srgbClr val="FF0000"/>
                    </a:solidFill>
                  </a:rPr>
                  <a:t>衡量前后样本之间的相关性来判定</a:t>
                </a:r>
                <a:r>
                  <a:rPr lang="zh-CN" altLang="en-US" dirty="0"/>
                  <a:t>是否混合成功</a:t>
                </a:r>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24</a:t>
            </a:fld>
            <a:endParaRPr lang="zh-CN" altLang="en-US"/>
          </a:p>
        </p:txBody>
      </p:sp>
    </p:spTree>
    <p:extLst>
      <p:ext uri="{BB962C8B-B14F-4D97-AF65-F5344CB8AC3E}">
        <p14:creationId xmlns:p14="http://schemas.microsoft.com/office/powerpoint/2010/main" val="37292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Metropolis </a:t>
            </a:r>
            <a:r>
              <a:rPr lang="zh-CN" altLang="en-US" dirty="0"/>
              <a:t>算法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2551" y="1556951"/>
                <a:ext cx="7644200" cy="5000368"/>
              </a:xfrm>
            </p:spPr>
            <p:txBody>
              <a:bodyPr/>
              <a:lstStyle/>
              <a:p>
                <a14:m>
                  <m:oMath xmlns:m="http://schemas.openxmlformats.org/officeDocument/2006/math">
                    <m:r>
                      <a:rPr lang="zh-CN" altLang="en-US" i="1" smtClean="0">
                        <a:latin typeface="Cambria Math" panose="02040503050406030204" pitchFamily="18" charset="0"/>
                      </a:rPr>
                      <m:t>提议</m:t>
                    </m:r>
                  </m:oMath>
                </a14:m>
                <a:r>
                  <a:rPr lang="zh-CN" altLang="en-US" dirty="0" smtClean="0"/>
                  <a:t>分布是对称的，满足</a:t>
                </a:r>
                <a14:m>
                  <m:oMath xmlns:m="http://schemas.openxmlformats.org/officeDocument/2006/math">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𝐴</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𝐵</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𝐵</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𝐴</m:t>
                            </m:r>
                          </m:sub>
                        </m:sSub>
                      </m:e>
                    </m:d>
                  </m:oMath>
                </a14:m>
                <a:endParaRPr lang="en-US" altLang="zh-CN" dirty="0" smtClean="0"/>
              </a:p>
              <a:p>
                <a:r>
                  <a:rPr lang="zh-CN" altLang="en-US" dirty="0" smtClean="0"/>
                  <a:t>从提议分布中采样的候选样本被接受的概率为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𝐴</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𝑧</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𝑧</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𝜏</m:t>
                                  </m:r>
                                </m:e>
                              </m:d>
                            </m:sup>
                          </m:sSup>
                        </m:e>
                      </m:d>
                      <m:r>
                        <a:rPr lang="en-US" altLang="zh-CN" sz="2000" i="1">
                          <a:latin typeface="Cambria Math" panose="02040503050406030204" pitchFamily="18" charset="0"/>
                        </a:rPr>
                        <m:t>=</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min</m:t>
                          </m:r>
                        </m:fName>
                        <m:e>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f>
                                <m:fPr>
                                  <m:ctrlPr>
                                    <a:rPr lang="en-US" altLang="zh-CN" sz="2000" i="1">
                                      <a:latin typeface="Cambria Math" panose="02040503050406030204" pitchFamily="18" charset="0"/>
                                    </a:rPr>
                                  </m:ctrlPr>
                                </m:fPr>
                                <m:num>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𝑝</m:t>
                                      </m:r>
                                    </m:e>
                                  </m:acc>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𝑧</m:t>
                                          </m:r>
                                        </m:e>
                                        <m:sup>
                                          <m:r>
                                            <a:rPr lang="en-US" altLang="zh-CN" sz="2000" i="1">
                                              <a:latin typeface="Cambria Math" panose="02040503050406030204" pitchFamily="18" charset="0"/>
                                            </a:rPr>
                                            <m:t>⋆</m:t>
                                          </m:r>
                                        </m:sup>
                                      </m:sSup>
                                    </m:e>
                                  </m:d>
                                </m:num>
                                <m:den>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𝑝</m:t>
                                      </m:r>
                                    </m:e>
                                  </m:acc>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𝑧</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𝜏</m:t>
                                              </m:r>
                                            </m:e>
                                          </m:d>
                                        </m:sup>
                                      </m:sSup>
                                    </m:e>
                                  </m:d>
                                </m:den>
                              </m:f>
                            </m:e>
                          </m:d>
                        </m:e>
                      </m:func>
                    </m:oMath>
                  </m:oMathPara>
                </a14:m>
                <a:endParaRPr lang="en-US" altLang="zh-CN" dirty="0" smtClean="0"/>
              </a:p>
              <a:p>
                <a:pPr lvl="1"/>
                <a:r>
                  <a:rPr lang="zh-CN" altLang="en-US" dirty="0"/>
                  <a:t>如</a:t>
                </a:r>
                <a:r>
                  <a:rPr lang="zh-CN" altLang="en-US" dirty="0" smtClean="0"/>
                  <a:t>果</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e>
                    </m:d>
                    <m:r>
                      <a:rPr lang="en-US" altLang="zh-CN" i="1">
                        <a:latin typeface="Cambria Math" panose="02040503050406030204" pitchFamily="18" charset="0"/>
                      </a:rPr>
                      <m:t>&gt;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𝜏</m:t>
                                </m:r>
                              </m:e>
                            </m:d>
                          </m:sup>
                        </m:sSup>
                      </m:e>
                    </m:d>
                  </m:oMath>
                </a14:m>
                <a:r>
                  <a:rPr lang="zh-CN" altLang="en-US" dirty="0" smtClean="0"/>
                  <a:t>，那么</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oMath>
                </a14:m>
                <a:r>
                  <a:rPr lang="zh-CN" altLang="en-US" dirty="0" smtClean="0"/>
                  <a:t>一定被接收</a:t>
                </a:r>
                <a:endParaRPr lang="en-US" altLang="zh-CN" dirty="0" smtClean="0"/>
              </a:p>
              <a:p>
                <a:r>
                  <a:rPr lang="zh-CN" altLang="en-US" dirty="0"/>
                  <a:t>如</a:t>
                </a:r>
                <a:r>
                  <a:rPr lang="zh-CN" altLang="en-US" dirty="0" smtClean="0"/>
                  <a:t>果候选样本被接收，</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𝜏</m:t>
                            </m:r>
                            <m:r>
                              <a:rPr lang="en-US" altLang="zh-CN" i="1">
                                <a:latin typeface="Cambria Math" panose="02040503050406030204" pitchFamily="18" charset="0"/>
                              </a:rPr>
                              <m:t>+1</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oMath>
                </a14:m>
                <a:r>
                  <a:rPr lang="zh-CN" altLang="en-US" dirty="0" smtClean="0"/>
                  <a:t>，否则</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𝜏</m:t>
                            </m:r>
                            <m:r>
                              <a:rPr lang="en-US" altLang="zh-CN" i="1">
                                <a:latin typeface="Cambria Math" panose="02040503050406030204" pitchFamily="18" charset="0"/>
                              </a:rPr>
                              <m:t>+1</m:t>
                            </m:r>
                          </m:e>
                        </m:d>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𝜏</m:t>
                            </m:r>
                          </m:e>
                        </m:d>
                      </m:sup>
                    </m:sSup>
                  </m:oMath>
                </a14:m>
                <a:endParaRPr lang="en-US" altLang="zh-CN" dirty="0" smtClean="0"/>
              </a:p>
              <a:p>
                <a:pPr lvl="1"/>
                <a:r>
                  <a:rPr lang="zh-CN" altLang="en-US" dirty="0"/>
                  <a:t>如果</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r>
                      <a:rPr lang="zh-CN" altLang="en-US" i="1">
                        <a:latin typeface="Cambria Math" panose="02040503050406030204" pitchFamily="18" charset="0"/>
                      </a:rPr>
                      <m:t>被</m:t>
                    </m:r>
                  </m:oMath>
                </a14:m>
                <a:r>
                  <a:rPr lang="zh-CN" altLang="en-US" dirty="0" smtClean="0"/>
                  <a:t>拒绝，</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𝜏</m:t>
                            </m:r>
                          </m:e>
                        </m:d>
                      </m:sup>
                    </m:sSup>
                    <m:r>
                      <a:rPr lang="zh-CN" altLang="en-US" i="1">
                        <a:latin typeface="Cambria Math" panose="02040503050406030204" pitchFamily="18" charset="0"/>
                      </a:rPr>
                      <m:t>被</m:t>
                    </m:r>
                  </m:oMath>
                </a14:m>
                <a:r>
                  <a:rPr lang="zh-CN" altLang="en-US" dirty="0" smtClean="0"/>
                  <a:t>拷贝一次</a:t>
                </a:r>
                <a:endParaRPr lang="en-US" altLang="zh-CN" dirty="0" smtClean="0"/>
              </a:p>
              <a:p>
                <a:r>
                  <a:rPr lang="zh-CN" altLang="en-US" dirty="0"/>
                  <a:t>只要</a:t>
                </a:r>
                <a14:m>
                  <m:oMath xmlns:m="http://schemas.openxmlformats.org/officeDocument/2006/math">
                    <m:r>
                      <a:rPr lang="en-US" altLang="zh-CN" i="1">
                        <a:latin typeface="Cambria Math" panose="02040503050406030204" pitchFamily="18" charset="0"/>
                      </a:rPr>
                      <m:t>𝑞</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𝐴</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𝐵</m:t>
                            </m:r>
                          </m:sub>
                        </m:sSub>
                      </m:e>
                    </m:d>
                  </m:oMath>
                </a14:m>
                <a:r>
                  <a:rPr lang="zh-CN" altLang="en-US" dirty="0" smtClean="0"/>
                  <a:t>是正的，</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𝜏</m:t>
                            </m:r>
                          </m:e>
                        </m:d>
                      </m:sup>
                    </m:sSup>
                  </m:oMath>
                </a14:m>
                <a:r>
                  <a:rPr lang="zh-CN" altLang="en-US" dirty="0" smtClean="0"/>
                  <a:t>的分布趋近于</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oMath>
                </a14:m>
                <a:endParaRPr lang="en-US" altLang="zh-CN" dirty="0"/>
              </a:p>
              <a:p>
                <a:endParaRPr lang="en-US" altLang="zh-CN" dirty="0" smtClean="0"/>
              </a:p>
              <a:p>
                <a:endParaRPr lang="en-US" altLang="zh-CN" dirty="0" smtClean="0"/>
              </a:p>
              <a:p>
                <a:pPr marL="0" indent="0">
                  <a:buNone/>
                </a:pP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2551" y="1556951"/>
                <a:ext cx="7644200" cy="5000368"/>
              </a:xfrm>
              <a:blipFill>
                <a:blip r:embed="rId2"/>
                <a:stretch>
                  <a:fillRect l="-1435"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25</a:t>
            </a:fld>
            <a:endParaRPr lang="zh-CN" altLang="en-US"/>
          </a:p>
        </p:txBody>
      </p:sp>
      <p:pic>
        <p:nvPicPr>
          <p:cNvPr id="5" name="Picture 4"/>
          <p:cNvPicPr>
            <a:picLocks noChangeAspect="1"/>
          </p:cNvPicPr>
          <p:nvPr/>
        </p:nvPicPr>
        <p:blipFill>
          <a:blip r:embed="rId3"/>
          <a:stretch>
            <a:fillRect/>
          </a:stretch>
        </p:blipFill>
        <p:spPr>
          <a:xfrm>
            <a:off x="8427699" y="2211705"/>
            <a:ext cx="3550120" cy="3428896"/>
          </a:xfrm>
          <a:prstGeom prst="rect">
            <a:avLst/>
          </a:prstGeom>
        </p:spPr>
      </p:pic>
    </p:spTree>
    <p:extLst>
      <p:ext uri="{BB962C8B-B14F-4D97-AF65-F5344CB8AC3E}">
        <p14:creationId xmlns:p14="http://schemas.microsoft.com/office/powerpoint/2010/main" val="45312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Metropolis-Hastings </a:t>
            </a:r>
            <a:r>
              <a:rPr lang="zh-CN" altLang="en-US" dirty="0" smtClean="0"/>
              <a:t>算法</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zh-CN" altLang="en-US" dirty="0" smtClean="0">
                    <a:latin typeface="Cambria Math" panose="02040503050406030204" pitchFamily="18" charset="0"/>
                  </a:rPr>
                  <a:t>推广到非对称的提议分布，只需要修改</a:t>
                </a:r>
                <a:r>
                  <a:rPr lang="zh-CN" altLang="en-US" dirty="0" smtClean="0">
                    <a:solidFill>
                      <a:srgbClr val="FF0000"/>
                    </a:solidFill>
                    <a:latin typeface="Cambria Math" panose="02040503050406030204" pitchFamily="18" charset="0"/>
                  </a:rPr>
                  <a:t>接受概率</a:t>
                </a:r>
                <a:endParaRPr lang="en-US" altLang="zh-CN" dirty="0" smtClean="0">
                  <a:solidFill>
                    <a:srgbClr val="FF0000"/>
                  </a:solidFill>
                  <a:latin typeface="Cambria Math" panose="02040503050406030204" pitchFamily="18" charset="0"/>
                </a:endParaRPr>
              </a:p>
              <a:p>
                <a14:m>
                  <m:oMath xmlns:m="http://schemas.openxmlformats.org/officeDocument/2006/math">
                    <m:r>
                      <a:rPr lang="en-US" altLang="zh-CN" i="1" smtClean="0">
                        <a:latin typeface="Cambria Math" panose="02040503050406030204" pitchFamily="18" charset="0"/>
                      </a:rPr>
                      <m:t>𝐴</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𝜏</m:t>
                                </m:r>
                              </m:e>
                            </m:d>
                          </m:sup>
                        </m:sSup>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min</m:t>
                        </m:r>
                      </m:fName>
                      <m:e>
                        <m:d>
                          <m:dPr>
                            <m:ctrlPr>
                              <a:rPr lang="en-US" altLang="zh-CN" i="1">
                                <a:latin typeface="Cambria Math" panose="02040503050406030204" pitchFamily="18" charset="0"/>
                              </a:rPr>
                            </m:ctrlPr>
                          </m:dPr>
                          <m:e>
                            <m:r>
                              <a:rPr lang="en-US" altLang="zh-CN" i="1">
                                <a:latin typeface="Cambria Math" panose="02040503050406030204" pitchFamily="18" charset="0"/>
                              </a:rPr>
                              <m:t>1,</m:t>
                            </m:r>
                            <m:f>
                              <m:fPr>
                                <m:ctrlPr>
                                  <a:rPr lang="en-US" altLang="zh-CN" i="1">
                                    <a:latin typeface="Cambria Math" panose="02040503050406030204" pitchFamily="18" charset="0"/>
                                  </a:rPr>
                                </m:ctrlPr>
                              </m:fPr>
                              <m:num>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𝑘</m:t>
                                    </m:r>
                                  </m:sub>
                                </m:sSub>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𝜏</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m:t>
                                        </m:r>
                                      </m:sup>
                                    </m:sSup>
                                  </m:e>
                                </m:d>
                              </m:num>
                              <m:den>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𝜏</m:t>
                                            </m:r>
                                          </m:e>
                                        </m:d>
                                      </m:sup>
                                    </m:sSup>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𝜏</m:t>
                                            </m:r>
                                          </m:e>
                                        </m:d>
                                      </m:sup>
                                    </m:sSup>
                                  </m:e>
                                </m:d>
                              </m:den>
                            </m:f>
                          </m:e>
                        </m:d>
                      </m:e>
                    </m:func>
                  </m:oMath>
                </a14:m>
                <a:endParaRPr lang="en-US" altLang="zh-CN" dirty="0" smtClean="0"/>
              </a:p>
              <a:p>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zh-CN" altLang="en-US" i="1">
                        <a:latin typeface="Cambria Math" panose="02040503050406030204" pitchFamily="18" charset="0"/>
                      </a:rPr>
                      <m:t>是</m:t>
                    </m:r>
                    <m:r>
                      <a:rPr lang="zh-CN" altLang="en-US" i="1" smtClean="0">
                        <a:latin typeface="Cambria Math" panose="02040503050406030204" pitchFamily="18" charset="0"/>
                      </a:rPr>
                      <m:t>该</m:t>
                    </m:r>
                  </m:oMath>
                </a14:m>
                <a:r>
                  <a:rPr lang="zh-CN" altLang="en-US" dirty="0" smtClean="0"/>
                  <a:t>算法定义的马尔科夫链的平稳分布</a:t>
                </a:r>
                <a:endParaRPr lang="en-US" altLang="zh-CN" dirty="0" smtClean="0"/>
              </a:p>
              <a:p>
                <a:endParaRPr lang="en-US" altLang="zh-CN" dirty="0"/>
              </a:p>
              <a:p>
                <a:pPr marL="457200" lvl="1" indent="0">
                  <a:buNone/>
                </a:pPr>
                <a14:m>
                  <m:oMathPara xmlns:m="http://schemas.openxmlformats.org/officeDocument/2006/math">
                    <m:oMathParaPr>
                      <m:jc m:val="centerGroup"/>
                    </m:oMathParaPr>
                    <m:oMath xmlns:m="http://schemas.openxmlformats.org/officeDocument/2006/math">
                      <m:eqArr>
                        <m:eqArrPr>
                          <m:ctrlPr>
                            <a:rPr lang="en-US" altLang="zh-CN" i="1">
                              <a:latin typeface="Cambria Math" panose="02040503050406030204" pitchFamily="18" charset="0"/>
                            </a:rPr>
                          </m:ctrlPr>
                        </m:eqArrPr>
                        <m:e>
                          <m:r>
                            <a:rPr lang="en-US" altLang="zh-CN" i="1">
                              <a:latin typeface="Cambria Math" panose="02040503050406030204" pitchFamily="18" charset="0"/>
                            </a:rPr>
                            <m:t>𝑝</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𝜏</m:t>
                                      </m:r>
                                    </m:e>
                                  </m:d>
                                </m:sup>
                              </m:sSup>
                            </m:e>
                          </m:d>
                          <m:r>
                            <a:rPr lang="en-US" altLang="zh-CN" i="1">
                              <a:latin typeface="Cambria Math" panose="02040503050406030204" pitchFamily="18" charset="0"/>
                            </a:rPr>
                            <m:t>𝑞</m:t>
                          </m:r>
                          <m:d>
                            <m:dPr>
                              <m:ctrlPr>
                                <a:rPr lang="en-US" altLang="zh-CN" i="1">
                                  <a:latin typeface="Cambria Math" panose="02040503050406030204" pitchFamily="18" charset="0"/>
                                </a:rPr>
                              </m:ctrlPr>
                            </m:dPr>
                            <m:e>
                              <m:sSup>
                                <m:sSupPr>
                                  <m:ctrlPr>
                                    <a:rPr lang="en-US" altLang="zh-CN" i="1" smtClean="0">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𝑧</m:t>
                                  </m:r>
                                </m:e>
                                <m:sup>
                                  <m:r>
                                    <a:rPr lang="en-US" altLang="zh-CN" i="1">
                                      <a:solidFill>
                                        <a:srgbClr val="FF0000"/>
                                      </a:solidFill>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𝜏</m:t>
                                      </m:r>
                                    </m:e>
                                  </m:d>
                                </m:sup>
                              </m:sSup>
                            </m:e>
                          </m:d>
                          <m:r>
                            <a:rPr lang="en-US" altLang="zh-CN" i="1">
                              <a:latin typeface="Cambria Math" panose="02040503050406030204" pitchFamily="18" charset="0"/>
                            </a:rPr>
                            <m:t>𝐴</m:t>
                          </m:r>
                          <m:d>
                            <m:dPr>
                              <m:ctrlPr>
                                <a:rPr lang="en-US" altLang="zh-CN" i="1">
                                  <a:latin typeface="Cambria Math" panose="02040503050406030204" pitchFamily="18" charset="0"/>
                                </a:rPr>
                              </m:ctrlPr>
                            </m:dPr>
                            <m:e>
                              <m:sSup>
                                <m:sSupPr>
                                  <m:ctrlPr>
                                    <a:rPr lang="en-US" altLang="zh-CN" i="1" smtClean="0">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𝑧</m:t>
                                  </m:r>
                                </m:e>
                                <m:sup>
                                  <m:r>
                                    <a:rPr lang="en-US" altLang="zh-CN" i="1">
                                      <a:solidFill>
                                        <a:srgbClr val="FF0000"/>
                                      </a:solidFill>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𝜏</m:t>
                                      </m:r>
                                    </m:e>
                                  </m:d>
                                </m:sup>
                              </m:sSup>
                            </m:e>
                          </m:d>
                          <m:r>
                            <a:rPr lang="en-US" altLang="zh-CN" i="1">
                              <a:latin typeface="Cambria Math" panose="02040503050406030204" pitchFamily="18" charset="0"/>
                            </a:rPr>
                            <m:t>&amp;=</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min</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𝑝</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𝜏</m:t>
                                              </m:r>
                                            </m:e>
                                          </m:d>
                                        </m:sup>
                                      </m:sSup>
                                    </m:e>
                                  </m:d>
                                  <m:r>
                                    <a:rPr lang="en-US" altLang="zh-CN" i="1">
                                      <a:latin typeface="Cambria Math" panose="02040503050406030204" pitchFamily="18" charset="0"/>
                                    </a:rPr>
                                    <m:t>𝑞</m:t>
                                  </m:r>
                                  <m:d>
                                    <m:dPr>
                                      <m:ctrlPr>
                                        <a:rPr lang="en-US" altLang="zh-CN" i="1">
                                          <a:latin typeface="Cambria Math" panose="02040503050406030204" pitchFamily="18" charset="0"/>
                                        </a:rPr>
                                      </m:ctrlPr>
                                    </m:dPr>
                                    <m:e>
                                      <m:sSup>
                                        <m:sSupPr>
                                          <m:ctrlPr>
                                            <a:rPr lang="en-US" altLang="zh-CN" i="1" smtClean="0">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𝑧</m:t>
                                          </m:r>
                                        </m:e>
                                        <m:sup>
                                          <m:r>
                                            <a:rPr lang="en-US" altLang="zh-CN" i="1">
                                              <a:solidFill>
                                                <a:srgbClr val="FF0000"/>
                                              </a:solidFill>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𝜏</m:t>
                                              </m:r>
                                            </m:e>
                                          </m:d>
                                        </m:sup>
                                      </m:sSup>
                                    </m:e>
                                  </m:d>
                                  <m:r>
                                    <a:rPr lang="en-US" altLang="zh-CN" i="1">
                                      <a:latin typeface="Cambria Math" panose="02040503050406030204" pitchFamily="18" charset="0"/>
                                    </a:rPr>
                                    <m:t>, </m:t>
                                  </m:r>
                                  <m:r>
                                    <a:rPr lang="en-US" altLang="zh-CN" i="1">
                                      <a:latin typeface="Cambria Math" panose="02040503050406030204" pitchFamily="18" charset="0"/>
                                    </a:rPr>
                                    <m:t>𝑝</m:t>
                                  </m:r>
                                  <m:d>
                                    <m:dPr>
                                      <m:ctrlPr>
                                        <a:rPr lang="en-US" altLang="zh-CN" i="1">
                                          <a:latin typeface="Cambria Math" panose="02040503050406030204" pitchFamily="18" charset="0"/>
                                        </a:rPr>
                                      </m:ctrlPr>
                                    </m:dPr>
                                    <m:e>
                                      <m:sSup>
                                        <m:sSupPr>
                                          <m:ctrlPr>
                                            <a:rPr lang="en-US" altLang="zh-CN" i="1" smtClean="0">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𝑧</m:t>
                                          </m:r>
                                        </m:e>
                                        <m:sup>
                                          <m:r>
                                            <a:rPr lang="en-US" altLang="zh-CN" i="1">
                                              <a:solidFill>
                                                <a:srgbClr val="FF0000"/>
                                              </a:solidFill>
                                              <a:latin typeface="Cambria Math" panose="02040503050406030204" pitchFamily="18" charset="0"/>
                                            </a:rPr>
                                            <m:t>⋆</m:t>
                                          </m:r>
                                        </m:sup>
                                      </m:sSup>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𝜏</m:t>
                                              </m:r>
                                            </m:e>
                                          </m:d>
                                        </m:sup>
                                      </m:sSup>
                                      <m:r>
                                        <a:rPr lang="en-US" altLang="zh-CN" i="1">
                                          <a:latin typeface="Cambria Math" panose="02040503050406030204" pitchFamily="18" charset="0"/>
                                        </a:rPr>
                                        <m:t>|</m:t>
                                      </m:r>
                                      <m:sSup>
                                        <m:sSupPr>
                                          <m:ctrlPr>
                                            <a:rPr lang="en-US" altLang="zh-CN" i="1" smtClean="0">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𝑧</m:t>
                                          </m:r>
                                        </m:e>
                                        <m:sup>
                                          <m:r>
                                            <a:rPr lang="en-US" altLang="zh-CN" i="1">
                                              <a:solidFill>
                                                <a:srgbClr val="FF0000"/>
                                              </a:solidFill>
                                              <a:latin typeface="Cambria Math" panose="02040503050406030204" pitchFamily="18" charset="0"/>
                                            </a:rPr>
                                            <m:t>⋆</m:t>
                                          </m:r>
                                        </m:sup>
                                      </m:sSup>
                                    </m:e>
                                  </m:d>
                                </m:e>
                              </m:d>
                            </m:e>
                          </m:func>
                        </m:e>
                        <m:e>
                          <m:r>
                            <a:rPr lang="en-US" altLang="zh-CN" i="1">
                              <a:latin typeface="Cambria Math" panose="02040503050406030204" pitchFamily="18" charset="0"/>
                            </a:rPr>
                            <m:t>&amp;=</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min</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𝑝</m:t>
                                  </m:r>
                                  <m:d>
                                    <m:dPr>
                                      <m:ctrlPr>
                                        <a:rPr lang="en-US" altLang="zh-CN" i="1">
                                          <a:latin typeface="Cambria Math" panose="02040503050406030204" pitchFamily="18" charset="0"/>
                                        </a:rPr>
                                      </m:ctrlPr>
                                    </m:dPr>
                                    <m:e>
                                      <m:sSup>
                                        <m:sSupPr>
                                          <m:ctrlPr>
                                            <a:rPr lang="en-US" altLang="zh-CN" i="1" smtClean="0">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𝑧</m:t>
                                          </m:r>
                                        </m:e>
                                        <m:sup>
                                          <m:r>
                                            <a:rPr lang="en-US" altLang="zh-CN" i="1">
                                              <a:solidFill>
                                                <a:srgbClr val="FF0000"/>
                                              </a:solidFill>
                                              <a:latin typeface="Cambria Math" panose="02040503050406030204" pitchFamily="18" charset="0"/>
                                            </a:rPr>
                                            <m:t>⋆</m:t>
                                          </m:r>
                                        </m:sup>
                                      </m:sSup>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𝜏</m:t>
                                              </m:r>
                                            </m:e>
                                          </m:d>
                                        </m:sup>
                                      </m:sSup>
                                      <m:r>
                                        <a:rPr lang="en-US" altLang="zh-CN" i="1">
                                          <a:latin typeface="Cambria Math" panose="02040503050406030204" pitchFamily="18" charset="0"/>
                                        </a:rPr>
                                        <m:t>|</m:t>
                                      </m:r>
                                      <m:sSup>
                                        <m:sSupPr>
                                          <m:ctrlPr>
                                            <a:rPr lang="en-US" altLang="zh-CN" i="1" smtClean="0">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𝑧</m:t>
                                          </m:r>
                                        </m:e>
                                        <m:sup>
                                          <m:r>
                                            <a:rPr lang="en-US" altLang="zh-CN" i="1">
                                              <a:solidFill>
                                                <a:srgbClr val="FF0000"/>
                                              </a:solidFill>
                                              <a:latin typeface="Cambria Math" panose="02040503050406030204" pitchFamily="18" charset="0"/>
                                            </a:rPr>
                                            <m:t>⋆</m:t>
                                          </m:r>
                                        </m:sup>
                                      </m:sSup>
                                    </m:e>
                                  </m:d>
                                  <m:r>
                                    <a:rPr lang="en-US" altLang="zh-CN" i="1">
                                      <a:latin typeface="Cambria Math" panose="02040503050406030204" pitchFamily="18" charset="0"/>
                                    </a:rPr>
                                    <m:t>, </m:t>
                                  </m:r>
                                  <m:r>
                                    <a:rPr lang="en-US" altLang="zh-CN" i="1">
                                      <a:latin typeface="Cambria Math" panose="02040503050406030204" pitchFamily="18" charset="0"/>
                                    </a:rPr>
                                    <m:t>𝑝</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𝜏</m:t>
                                              </m:r>
                                            </m:e>
                                          </m:d>
                                        </m:sup>
                                      </m:sSup>
                                    </m:e>
                                  </m:d>
                                  <m:r>
                                    <a:rPr lang="en-US" altLang="zh-CN" i="1">
                                      <a:latin typeface="Cambria Math" panose="02040503050406030204" pitchFamily="18" charset="0"/>
                                    </a:rPr>
                                    <m:t>𝑞</m:t>
                                  </m:r>
                                  <m:d>
                                    <m:dPr>
                                      <m:ctrlPr>
                                        <a:rPr lang="en-US" altLang="zh-CN" i="1">
                                          <a:latin typeface="Cambria Math" panose="02040503050406030204" pitchFamily="18" charset="0"/>
                                        </a:rPr>
                                      </m:ctrlPr>
                                    </m:dPr>
                                    <m:e>
                                      <m:sSup>
                                        <m:sSupPr>
                                          <m:ctrlPr>
                                            <a:rPr lang="en-US" altLang="zh-CN" i="1" smtClean="0">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𝑧</m:t>
                                          </m:r>
                                        </m:e>
                                        <m:sup>
                                          <m:r>
                                            <a:rPr lang="en-US" altLang="zh-CN" i="1">
                                              <a:solidFill>
                                                <a:srgbClr val="FF0000"/>
                                              </a:solidFill>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𝜏</m:t>
                                              </m:r>
                                            </m:e>
                                          </m:d>
                                        </m:sup>
                                      </m:sSup>
                                    </m:e>
                                  </m:d>
                                </m:e>
                              </m:d>
                            </m:e>
                          </m:func>
                        </m:e>
                        <m:e>
                          <m:r>
                            <a:rPr lang="en-US" altLang="zh-CN" i="1">
                              <a:latin typeface="Cambria Math" panose="02040503050406030204" pitchFamily="18" charset="0"/>
                            </a:rPr>
                            <m:t>&amp;=</m:t>
                          </m:r>
                          <m:r>
                            <a:rPr lang="en-US" altLang="zh-CN" i="1">
                              <a:latin typeface="Cambria Math" panose="02040503050406030204" pitchFamily="18" charset="0"/>
                            </a:rPr>
                            <m:t>𝑝</m:t>
                          </m:r>
                          <m:d>
                            <m:dPr>
                              <m:ctrlPr>
                                <a:rPr lang="en-US" altLang="zh-CN" i="1">
                                  <a:latin typeface="Cambria Math" panose="02040503050406030204" pitchFamily="18" charset="0"/>
                                </a:rPr>
                              </m:ctrlPr>
                            </m:dPr>
                            <m:e>
                              <m:sSup>
                                <m:sSupPr>
                                  <m:ctrlPr>
                                    <a:rPr lang="en-US" altLang="zh-CN" i="1" smtClean="0">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𝑧</m:t>
                                  </m:r>
                                </m:e>
                                <m:sup>
                                  <m:r>
                                    <a:rPr lang="en-US" altLang="zh-CN" i="1">
                                      <a:solidFill>
                                        <a:srgbClr val="FF0000"/>
                                      </a:solidFill>
                                      <a:latin typeface="Cambria Math" panose="02040503050406030204" pitchFamily="18" charset="0"/>
                                    </a:rPr>
                                    <m:t>⋆</m:t>
                                  </m:r>
                                </m:sup>
                              </m:sSup>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𝜏</m:t>
                                      </m:r>
                                    </m:e>
                                  </m:d>
                                </m:sup>
                              </m:sSup>
                              <m:r>
                                <a:rPr lang="en-US" altLang="zh-CN" i="1">
                                  <a:latin typeface="Cambria Math" panose="02040503050406030204" pitchFamily="18" charset="0"/>
                                </a:rPr>
                                <m:t>|</m:t>
                              </m:r>
                              <m:sSup>
                                <m:sSupPr>
                                  <m:ctrlPr>
                                    <a:rPr lang="en-US" altLang="zh-CN" i="1" smtClean="0">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𝑧</m:t>
                                  </m:r>
                                </m:e>
                                <m:sup>
                                  <m:r>
                                    <a:rPr lang="en-US" altLang="zh-CN" i="1">
                                      <a:solidFill>
                                        <a:srgbClr val="FF0000"/>
                                      </a:solidFill>
                                      <a:latin typeface="Cambria Math" panose="02040503050406030204" pitchFamily="18" charset="0"/>
                                    </a:rPr>
                                    <m:t>⋆</m:t>
                                  </m:r>
                                </m:sup>
                              </m:sSup>
                            </m:e>
                          </m:d>
                          <m:r>
                            <a:rPr lang="en-US" altLang="zh-CN" i="1">
                              <a:latin typeface="Cambria Math" panose="02040503050406030204" pitchFamily="18" charset="0"/>
                            </a:rPr>
                            <m:t>𝐴</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d>
                                    <m:dPr>
                                      <m:ctrlPr>
                                        <a:rPr lang="en-US" altLang="zh-CN" i="1">
                                          <a:latin typeface="Cambria Math" panose="02040503050406030204" pitchFamily="18" charset="0"/>
                                        </a:rPr>
                                      </m:ctrlPr>
                                    </m:dPr>
                                    <m:e>
                                      <m:r>
                                        <a:rPr lang="en-US" altLang="zh-CN" i="1">
                                          <a:latin typeface="Cambria Math" panose="02040503050406030204" pitchFamily="18" charset="0"/>
                                        </a:rPr>
                                        <m:t>𝜏</m:t>
                                      </m:r>
                                    </m:e>
                                  </m:d>
                                </m:sup>
                              </m:sSup>
                              <m:r>
                                <a:rPr lang="en-US" altLang="zh-CN" i="1">
                                  <a:latin typeface="Cambria Math" panose="02040503050406030204" pitchFamily="18" charset="0"/>
                                </a:rPr>
                                <m:t>,</m:t>
                              </m:r>
                              <m:sSup>
                                <m:sSupPr>
                                  <m:ctrlPr>
                                    <a:rPr lang="en-US" altLang="zh-CN" i="1" smtClean="0">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𝑧</m:t>
                                  </m:r>
                                </m:e>
                                <m:sup>
                                  <m:r>
                                    <a:rPr lang="en-US" altLang="zh-CN" i="1">
                                      <a:solidFill>
                                        <a:srgbClr val="FF0000"/>
                                      </a:solidFill>
                                      <a:latin typeface="Cambria Math" panose="02040503050406030204" pitchFamily="18" charset="0"/>
                                    </a:rPr>
                                    <m:t>⋆</m:t>
                                  </m:r>
                                </m:sup>
                              </m:sSup>
                            </m:e>
                          </m:d>
                        </m:e>
                      </m:eqArr>
                    </m:oMath>
                  </m:oMathPara>
                </a14:m>
                <a:endParaRPr lang="en-US" altLang="zh-CN" dirty="0" smtClean="0"/>
              </a:p>
              <a:p>
                <a:pPr marL="457200" lvl="1" indent="0">
                  <a:buNone/>
                </a:pPr>
                <a:endParaRPr lang="en-US" altLang="zh-CN" dirty="0" smtClean="0"/>
              </a:p>
              <a:p>
                <a:r>
                  <a:rPr lang="zh-CN" altLang="en-US" dirty="0" smtClean="0"/>
                  <a:t>连续变量提议分布一般选择以当前状态为均值的高斯分布，方差要做权衡</a:t>
                </a:r>
                <a:endParaRPr lang="en-US" altLang="zh-CN" dirty="0"/>
              </a:p>
              <a:p>
                <a:endParaRPr lang="en-US" altLang="zh-CN" dirty="0" smtClean="0"/>
              </a:p>
              <a:p>
                <a:pPr marL="457200" lvl="1" indent="0">
                  <a:buNone/>
                </a:pPr>
                <a:endParaRPr lang="en-US" altLang="zh-CN" b="0" dirty="0" smtClean="0"/>
              </a:p>
              <a:p>
                <a:pPr lvl="1"/>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923"/>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26</a:t>
            </a:fld>
            <a:endParaRPr lang="zh-CN" altLang="en-US"/>
          </a:p>
        </p:txBody>
      </p:sp>
    </p:spTree>
    <p:extLst>
      <p:ext uri="{BB962C8B-B14F-4D97-AF65-F5344CB8AC3E}">
        <p14:creationId xmlns:p14="http://schemas.microsoft.com/office/powerpoint/2010/main" val="93743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Metropolis-Hastings </a:t>
            </a:r>
            <a:r>
              <a:rPr lang="zh-CN" altLang="en-US" dirty="0"/>
              <a:t>算法</a:t>
            </a:r>
          </a:p>
        </p:txBody>
      </p:sp>
      <p:pic>
        <p:nvPicPr>
          <p:cNvPr id="5" name="Content Placeholder 4"/>
          <p:cNvPicPr>
            <a:picLocks noGrp="1" noChangeAspect="1"/>
          </p:cNvPicPr>
          <p:nvPr>
            <p:ph idx="1"/>
          </p:nvPr>
        </p:nvPicPr>
        <p:blipFill>
          <a:blip r:embed="rId2"/>
          <a:stretch>
            <a:fillRect/>
          </a:stretch>
        </p:blipFill>
        <p:spPr>
          <a:xfrm>
            <a:off x="2865587" y="1359244"/>
            <a:ext cx="5230663" cy="5282971"/>
          </a:xfrm>
          <a:prstGeom prst="rect">
            <a:avLst/>
          </a:prstGeom>
        </p:spPr>
      </p:pic>
      <p:sp>
        <p:nvSpPr>
          <p:cNvPr id="4" name="Slide Number Placeholder 3"/>
          <p:cNvSpPr>
            <a:spLocks noGrp="1"/>
          </p:cNvSpPr>
          <p:nvPr>
            <p:ph type="sldNum" sz="quarter" idx="12"/>
          </p:nvPr>
        </p:nvSpPr>
        <p:spPr/>
        <p:txBody>
          <a:bodyPr/>
          <a:lstStyle/>
          <a:p>
            <a:fld id="{E4FB8F30-D5FE-4CCB-ABB5-7A44322B684D}" type="slidenum">
              <a:rPr lang="zh-CN" altLang="en-US" smtClean="0"/>
              <a:t>27</a:t>
            </a:fld>
            <a:endParaRPr lang="zh-CN" altLang="en-US"/>
          </a:p>
        </p:txBody>
      </p:sp>
    </p:spTree>
    <p:extLst>
      <p:ext uri="{BB962C8B-B14F-4D97-AF65-F5344CB8AC3E}">
        <p14:creationId xmlns:p14="http://schemas.microsoft.com/office/powerpoint/2010/main" val="20746313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Gibbs </a:t>
            </a:r>
            <a:r>
              <a:rPr lang="zh-CN" altLang="en-US" dirty="0" smtClean="0"/>
              <a:t>采样</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smtClean="0"/>
                  <a:t>Metropolis-Hastings </a:t>
                </a:r>
                <a:r>
                  <a:rPr lang="zh-CN" altLang="en-US" dirty="0"/>
                  <a:t>算</a:t>
                </a:r>
                <a:r>
                  <a:rPr lang="zh-CN" altLang="en-US" dirty="0" smtClean="0"/>
                  <a:t>法</a:t>
                </a:r>
                <a:r>
                  <a:rPr lang="zh-CN" altLang="en-US" dirty="0"/>
                  <a:t>一</a:t>
                </a:r>
                <a:r>
                  <a:rPr lang="zh-CN" altLang="en-US" dirty="0" smtClean="0"/>
                  <a:t>个特列</a:t>
                </a:r>
                <a:endParaRPr lang="en-US" altLang="zh-CN" dirty="0" smtClean="0"/>
              </a:p>
              <a:p>
                <a:r>
                  <a:rPr lang="zh-CN" altLang="en-US" dirty="0"/>
                  <a:t>考</a:t>
                </a:r>
                <a:r>
                  <a:rPr lang="zh-CN" altLang="en-US" dirty="0" smtClean="0"/>
                  <a:t>虑从</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𝑀</m:t>
                            </m:r>
                          </m:sub>
                        </m:sSub>
                      </m:e>
                    </m:d>
                    <m:r>
                      <a:rPr lang="zh-CN" altLang="en-US" i="1">
                        <a:latin typeface="Cambria Math" panose="02040503050406030204" pitchFamily="18" charset="0"/>
                      </a:rPr>
                      <m:t>从</m:t>
                    </m:r>
                  </m:oMath>
                </a14:m>
                <a:r>
                  <a:rPr lang="zh-CN" altLang="en-US" dirty="0" smtClean="0"/>
                  <a:t>采样</a:t>
                </a:r>
                <a:endParaRPr lang="en-US" altLang="zh-CN" dirty="0" smtClean="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28</a:t>
            </a:fld>
            <a:endParaRPr lang="zh-CN" altLang="en-US"/>
          </a:p>
        </p:txBody>
      </p:sp>
      <p:pic>
        <p:nvPicPr>
          <p:cNvPr id="5" name="Picture 4"/>
          <p:cNvPicPr>
            <a:picLocks noChangeAspect="1"/>
          </p:cNvPicPr>
          <p:nvPr/>
        </p:nvPicPr>
        <p:blipFill>
          <a:blip r:embed="rId3"/>
          <a:stretch>
            <a:fillRect/>
          </a:stretch>
        </p:blipFill>
        <p:spPr>
          <a:xfrm>
            <a:off x="2129453" y="2890813"/>
            <a:ext cx="6900248" cy="3473503"/>
          </a:xfrm>
          <a:prstGeom prst="rect">
            <a:avLst/>
          </a:prstGeom>
        </p:spPr>
      </p:pic>
    </p:spTree>
    <p:extLst>
      <p:ext uri="{BB962C8B-B14F-4D97-AF65-F5344CB8AC3E}">
        <p14:creationId xmlns:p14="http://schemas.microsoft.com/office/powerpoint/2010/main" val="98130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Gibbs </a:t>
            </a:r>
            <a:r>
              <a:rPr lang="zh-CN" altLang="en-US" dirty="0"/>
              <a:t>采样</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𝑘</m:t>
                        </m:r>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𝒛</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1" i="1" smtClean="0">
                            <a:latin typeface="Cambria Math" panose="02040503050406030204" pitchFamily="18" charset="0"/>
                          </a:rPr>
                          <m:t>𝒛</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𝒛</m:t>
                            </m:r>
                          </m:e>
                          <m: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rPr>
                              <m:t>k</m:t>
                            </m:r>
                          </m:sub>
                        </m:sSub>
                      </m:e>
                    </m:d>
                    <m:r>
                      <m:rPr>
                        <m:sty m:val="p"/>
                      </m:rPr>
                      <a:rPr lang="en-US" altLang="zh-CN" b="0" i="0" smtClean="0">
                        <a:latin typeface="Cambria Math" panose="02040503050406030204" pitchFamily="18" charset="0"/>
                      </a:rPr>
                      <m:t>I</m:t>
                    </m:r>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𝒛</m:t>
                            </m:r>
                          </m:e>
                          <m:sub>
                            <m:r>
                              <a:rPr lang="en-US" altLang="zh-CN" b="0" i="1" smtClean="0">
                                <a:latin typeface="Cambria Math" panose="02040503050406030204" pitchFamily="18" charset="0"/>
                              </a:rPr>
                              <m:t>−</m:t>
                            </m:r>
                            <m:r>
                              <m:rPr>
                                <m:sty m:val="p"/>
                              </m:rPr>
                              <a:rPr lang="en-US" altLang="zh-CN" i="1">
                                <a:latin typeface="Cambria Math" panose="02040503050406030204" pitchFamily="18" charset="0"/>
                              </a:rPr>
                              <m:t>k</m:t>
                            </m:r>
                          </m:sub>
                          <m:sup>
                            <m:r>
                              <a:rPr lang="en-US" altLang="zh-CN" i="1">
                                <a:latin typeface="Cambria Math" panose="02040503050406030204" pitchFamily="18" charset="0"/>
                              </a:rPr>
                              <m:t>⋆</m:t>
                            </m:r>
                          </m:sup>
                        </m:sSubSup>
                        <m:r>
                          <m:rPr>
                            <m:nor/>
                          </m:rPr>
                          <a:rPr lang="en-US" altLang="zh-CN" dirty="0"/>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𝒛</m:t>
                            </m:r>
                          </m:e>
                          <m:sub>
                            <m:r>
                              <a:rPr lang="en-US" altLang="zh-CN" b="0" i="1" smtClean="0">
                                <a:latin typeface="Cambria Math" panose="02040503050406030204" pitchFamily="18" charset="0"/>
                              </a:rPr>
                              <m:t>−</m:t>
                            </m:r>
                            <m:r>
                              <m:rPr>
                                <m:sty m:val="p"/>
                              </m:rPr>
                              <a:rPr lang="en-US" altLang="zh-CN" i="1">
                                <a:latin typeface="Cambria Math" panose="02040503050406030204" pitchFamily="18" charset="0"/>
                              </a:rPr>
                              <m:t>k</m:t>
                            </m:r>
                          </m:sub>
                        </m:sSub>
                      </m:e>
                    </m:d>
                  </m:oMath>
                </a14:m>
                <a:endParaRPr lang="en-US" altLang="zh-CN" dirty="0" smtClean="0"/>
              </a:p>
              <a:p>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𝒛</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𝒛</m:t>
                            </m:r>
                          </m:e>
                          <m:sub>
                            <m:r>
                              <a:rPr lang="en-US" altLang="zh-CN" b="0" i="1" smtClean="0">
                                <a:latin typeface="Cambria Math" panose="02040503050406030204" pitchFamily="18" charset="0"/>
                              </a:rPr>
                              <m:t>−</m:t>
                            </m:r>
                            <m:r>
                              <m:rPr>
                                <m:sty m:val="p"/>
                              </m:rPr>
                              <a:rPr lang="en-US" altLang="zh-CN" i="1">
                                <a:latin typeface="Cambria Math" panose="02040503050406030204" pitchFamily="18" charset="0"/>
                              </a:rPr>
                              <m:t>k</m:t>
                            </m:r>
                          </m:sub>
                        </m:sSub>
                      </m:e>
                    </m:d>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𝒛</m:t>
                        </m:r>
                      </m:e>
                      <m:sub>
                        <m:r>
                          <a:rPr lang="en-US" altLang="zh-CN" b="0" i="1" smtClean="0">
                            <a:latin typeface="Cambria Math" panose="02040503050406030204" pitchFamily="18" charset="0"/>
                          </a:rPr>
                          <m:t>−</m:t>
                        </m:r>
                        <m:r>
                          <m:rPr>
                            <m:sty m:val="p"/>
                          </m:rPr>
                          <a:rPr lang="en-US" altLang="zh-CN" i="1">
                            <a:latin typeface="Cambria Math" panose="02040503050406030204" pitchFamily="18" charset="0"/>
                          </a:rPr>
                          <m:t>k</m:t>
                        </m:r>
                      </m:sub>
                    </m:sSub>
                    <m:r>
                      <a:rPr lang="en-US" altLang="zh-CN" b="0" i="1" smtClean="0">
                        <a:latin typeface="Cambria Math" panose="02040503050406030204" pitchFamily="18" charset="0"/>
                      </a:rPr>
                      <m:t>)</m:t>
                    </m:r>
                  </m:oMath>
                </a14:m>
                <a:endParaRPr lang="en-US" altLang="zh-CN" dirty="0" smtClean="0"/>
              </a:p>
              <a:p>
                <a14:m>
                  <m:oMath xmlns:m="http://schemas.openxmlformats.org/officeDocument/2006/math">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𝒛</m:t>
                        </m:r>
                      </m:e>
                      <m:sub>
                        <m:r>
                          <a:rPr lang="en-US" altLang="zh-CN" b="0" i="1" smtClean="0">
                            <a:latin typeface="Cambria Math" panose="02040503050406030204" pitchFamily="18" charset="0"/>
                          </a:rPr>
                          <m:t>−</m:t>
                        </m:r>
                        <m:r>
                          <m:rPr>
                            <m:sty m:val="p"/>
                          </m:rPr>
                          <a:rPr lang="en-US" altLang="zh-CN" i="1">
                            <a:latin typeface="Cambria Math" panose="02040503050406030204" pitchFamily="18" charset="0"/>
                          </a:rPr>
                          <m:t>k</m:t>
                        </m:r>
                      </m:sub>
                      <m:sup>
                        <m:r>
                          <a:rPr lang="en-US" altLang="zh-CN" i="1">
                            <a:latin typeface="Cambria Math" panose="02040503050406030204" pitchFamily="18" charset="0"/>
                          </a:rPr>
                          <m:t>⋆</m:t>
                        </m:r>
                      </m:sup>
                    </m:sSubSup>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𝒛</m:t>
                        </m:r>
                      </m:e>
                      <m:sub>
                        <m:r>
                          <a:rPr lang="en-US" altLang="zh-CN" b="0" i="1" smtClean="0">
                            <a:latin typeface="Cambria Math" panose="02040503050406030204" pitchFamily="18" charset="0"/>
                          </a:rPr>
                          <m:t>−</m:t>
                        </m:r>
                        <m:r>
                          <m:rPr>
                            <m:sty m:val="p"/>
                          </m:rPr>
                          <a:rPr lang="en-US" altLang="zh-CN" i="1">
                            <a:latin typeface="Cambria Math" panose="02040503050406030204" pitchFamily="18" charset="0"/>
                          </a:rPr>
                          <m:t>k</m:t>
                        </m:r>
                      </m:sub>
                    </m:sSub>
                  </m:oMath>
                </a14:m>
                <a:endParaRPr lang="en-US" altLang="zh-CN" dirty="0" smtClean="0"/>
              </a:p>
              <a:p>
                <a14:m>
                  <m:oMath xmlns:m="http://schemas.openxmlformats.org/officeDocument/2006/math">
                    <m:r>
                      <a:rPr lang="en-US" altLang="zh-CN" i="1">
                        <a:latin typeface="Cambria Math" panose="02040503050406030204" pitchFamily="18" charset="0"/>
                      </a:rPr>
                      <m:t>𝐴</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𝒛</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b="1" i="1">
                            <a:latin typeface="Cambria Math" panose="02040503050406030204" pitchFamily="18" charset="0"/>
                          </a:rPr>
                          <m:t>𝒛</m:t>
                        </m:r>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min</m:t>
                        </m:r>
                      </m:fName>
                      <m:e>
                        <m:d>
                          <m:dPr>
                            <m:ctrlPr>
                              <a:rPr lang="en-US" altLang="zh-CN" i="1">
                                <a:latin typeface="Cambria Math" panose="02040503050406030204" pitchFamily="18" charset="0"/>
                              </a:rPr>
                            </m:ctrlPr>
                          </m:dPr>
                          <m:e>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𝑝</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𝒛</m:t>
                                        </m:r>
                                      </m:e>
                                      <m:sup>
                                        <m:r>
                                          <a:rPr lang="en-US" altLang="zh-CN" i="1">
                                            <a:latin typeface="Cambria Math" panose="02040503050406030204" pitchFamily="18" charset="0"/>
                                          </a:rPr>
                                          <m:t>⋆</m:t>
                                        </m:r>
                                      </m:sup>
                                    </m:sSup>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𝒛</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𝒛</m:t>
                                        </m:r>
                                      </m:e>
                                      <m:sup>
                                        <m:r>
                                          <a:rPr lang="en-US" altLang="zh-CN" i="1">
                                            <a:latin typeface="Cambria Math" panose="02040503050406030204" pitchFamily="18" charset="0"/>
                                          </a:rPr>
                                          <m:t>⋆</m:t>
                                        </m:r>
                                      </m:sup>
                                    </m:sSup>
                                  </m:e>
                                </m:d>
                              </m:num>
                              <m:den>
                                <m:r>
                                  <a:rPr lang="en-US" altLang="zh-CN" b="0" i="1" smtClean="0">
                                    <a:latin typeface="Cambria Math" panose="02040503050406030204" pitchFamily="18" charset="0"/>
                                  </a:rPr>
                                  <m:t>𝑝</m:t>
                                </m:r>
                                <m:d>
                                  <m:dPr>
                                    <m:ctrlPr>
                                      <a:rPr lang="en-US" altLang="zh-CN" i="1">
                                        <a:latin typeface="Cambria Math" panose="02040503050406030204" pitchFamily="18" charset="0"/>
                                      </a:rPr>
                                    </m:ctrlPr>
                                  </m:dPr>
                                  <m:e>
                                    <m:r>
                                      <a:rPr lang="en-US" altLang="zh-CN" b="1" i="1">
                                        <a:latin typeface="Cambria Math" panose="02040503050406030204" pitchFamily="18" charset="0"/>
                                      </a:rPr>
                                      <m:t>𝒛</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𝒛</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b="1" i="1">
                                        <a:latin typeface="Cambria Math" panose="02040503050406030204" pitchFamily="18" charset="0"/>
                                      </a:rPr>
                                      <m:t>𝒛</m:t>
                                    </m:r>
                                  </m:e>
                                </m:d>
                              </m:den>
                            </m:f>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𝑝</m:t>
                                </m:r>
                                <m:d>
                                  <m:dPr>
                                    <m:ctrlPr>
                                      <a:rPr lang="en-US" altLang="zh-CN" i="1">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𝑘</m:t>
                                        </m:r>
                                      </m:sub>
                                      <m:sup>
                                        <m:r>
                                          <a:rPr lang="en-US" altLang="zh-CN" b="0" i="1" smtClean="0">
                                            <a:latin typeface="Cambria Math" panose="02040503050406030204" pitchFamily="18" charset="0"/>
                                          </a:rPr>
                                          <m:t>⋆</m:t>
                                        </m:r>
                                      </m:sup>
                                    </m:sSubSup>
                                    <m:r>
                                      <a:rPr lang="en-US" altLang="zh-CN" i="1">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a:latin typeface="Cambria Math" panose="02040503050406030204" pitchFamily="18" charset="0"/>
                                          </a:rPr>
                                          <m:t>𝒛</m:t>
                                        </m:r>
                                      </m:e>
                                      <m:sub>
                                        <m:r>
                                          <a:rPr lang="en-US" altLang="zh-CN" b="0" i="1" smtClean="0">
                                            <a:latin typeface="Cambria Math" panose="02040503050406030204" pitchFamily="18" charset="0"/>
                                          </a:rPr>
                                          <m:t>−</m:t>
                                        </m:r>
                                        <m:r>
                                          <m:rPr>
                                            <m:sty m:val="p"/>
                                          </m:rPr>
                                          <a:rPr lang="en-US" altLang="zh-CN" i="1">
                                            <a:latin typeface="Cambria Math" panose="02040503050406030204" pitchFamily="18" charset="0"/>
                                          </a:rPr>
                                          <m:t>k</m:t>
                                        </m:r>
                                      </m:sub>
                                      <m:sup>
                                        <m:r>
                                          <a:rPr lang="en-US" altLang="zh-CN" b="1" i="1" smtClean="0">
                                            <a:latin typeface="Cambria Math" panose="02040503050406030204" pitchFamily="18" charset="0"/>
                                          </a:rPr>
                                          <m:t>⋆</m:t>
                                        </m:r>
                                      </m:sup>
                                    </m:sSubSup>
                                  </m:e>
                                </m:d>
                                <m:r>
                                  <a:rPr lang="en-US" altLang="zh-CN" i="1">
                                    <a:latin typeface="Cambria Math" panose="02040503050406030204" pitchFamily="18" charset="0"/>
                                  </a:rPr>
                                  <m:t>𝑝</m:t>
                                </m:r>
                                <m:r>
                                  <a:rPr lang="en-US" altLang="zh-CN" i="1">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a:latin typeface="Cambria Math" panose="02040503050406030204" pitchFamily="18" charset="0"/>
                                      </a:rPr>
                                      <m:t>𝒛</m:t>
                                    </m:r>
                                  </m:e>
                                  <m:sub>
                                    <m:r>
                                      <a:rPr lang="en-US" altLang="zh-CN" b="0" i="1" smtClean="0">
                                        <a:latin typeface="Cambria Math" panose="02040503050406030204" pitchFamily="18" charset="0"/>
                                      </a:rPr>
                                      <m:t>−</m:t>
                                    </m:r>
                                    <m:r>
                                      <m:rPr>
                                        <m:sty m:val="p"/>
                                      </m:rPr>
                                      <a:rPr lang="en-US" altLang="zh-CN" i="1">
                                        <a:latin typeface="Cambria Math" panose="02040503050406030204" pitchFamily="18" charset="0"/>
                                      </a:rPr>
                                      <m:t>k</m:t>
                                    </m:r>
                                  </m:sub>
                                  <m:sup>
                                    <m:r>
                                      <a:rPr lang="en-US" altLang="zh-CN" b="1" i="1" smtClean="0">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𝑘</m:t>
                                        </m:r>
                                      </m:sub>
                                    </m:sSub>
                                    <m:r>
                                      <a:rPr lang="en-US" altLang="zh-CN" i="1">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a:latin typeface="Cambria Math" panose="02040503050406030204" pitchFamily="18" charset="0"/>
                                          </a:rPr>
                                          <m:t>𝒛</m:t>
                                        </m:r>
                                      </m:e>
                                      <m:sub>
                                        <m:r>
                                          <a:rPr lang="en-US" altLang="zh-CN" b="0" i="1" smtClean="0">
                                            <a:latin typeface="Cambria Math" panose="02040503050406030204" pitchFamily="18" charset="0"/>
                                          </a:rPr>
                                          <m:t>−</m:t>
                                        </m:r>
                                        <m:r>
                                          <m:rPr>
                                            <m:sty m:val="p"/>
                                          </m:rPr>
                                          <a:rPr lang="en-US" altLang="zh-CN" i="1">
                                            <a:latin typeface="Cambria Math" panose="02040503050406030204" pitchFamily="18" charset="0"/>
                                          </a:rPr>
                                          <m:t>k</m:t>
                                        </m:r>
                                      </m:sub>
                                      <m:sup>
                                        <m:r>
                                          <a:rPr lang="en-US" altLang="zh-CN" b="1" i="1" smtClean="0">
                                            <a:latin typeface="Cambria Math" panose="02040503050406030204" pitchFamily="18" charset="0"/>
                                          </a:rPr>
                                          <m:t>⋆</m:t>
                                        </m:r>
                                      </m:sup>
                                    </m:sSubSup>
                                  </m:e>
                                </m:d>
                              </m:num>
                              <m:den>
                                <m:r>
                                  <a:rPr lang="en-US" altLang="zh-CN" i="1">
                                    <a:latin typeface="Cambria Math" panose="02040503050406030204" pitchFamily="18" charset="0"/>
                                  </a:rPr>
                                  <m:t>𝑝</m:t>
                                </m:r>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𝒛</m:t>
                                        </m:r>
                                      </m:e>
                                      <m:sub>
                                        <m:r>
                                          <a:rPr lang="en-US" altLang="zh-CN" b="0" i="1" smtClean="0">
                                            <a:latin typeface="Cambria Math" panose="02040503050406030204" pitchFamily="18" charset="0"/>
                                          </a:rPr>
                                          <m:t>−</m:t>
                                        </m:r>
                                        <m:r>
                                          <m:rPr>
                                            <m:sty m:val="p"/>
                                          </m:rPr>
                                          <a:rPr lang="en-US" altLang="zh-CN" i="1">
                                            <a:latin typeface="Cambria Math" panose="02040503050406030204" pitchFamily="18" charset="0"/>
                                          </a:rPr>
                                          <m:t>k</m:t>
                                        </m:r>
                                      </m:sub>
                                    </m:sSub>
                                  </m:e>
                                </m:d>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𝒛</m:t>
                                    </m:r>
                                  </m:e>
                                  <m:sub>
                                    <m:r>
                                      <a:rPr lang="en-US" altLang="zh-CN" b="0" i="1" smtClean="0">
                                        <a:latin typeface="Cambria Math" panose="02040503050406030204" pitchFamily="18" charset="0"/>
                                      </a:rPr>
                                      <m:t>−</m:t>
                                    </m:r>
                                    <m:r>
                                      <m:rPr>
                                        <m:sty m:val="p"/>
                                      </m:rPr>
                                      <a:rPr lang="en-US" altLang="zh-CN" i="1">
                                        <a:latin typeface="Cambria Math" panose="02040503050406030204" pitchFamily="18" charset="0"/>
                                      </a:rPr>
                                      <m:t>k</m:t>
                                    </m:r>
                                  </m:sub>
                                </m:sSub>
                                <m:r>
                                  <a:rPr lang="en-US" altLang="zh-CN" i="1">
                                    <a:latin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𝑘</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𝒛</m:t>
                                        </m:r>
                                      </m:e>
                                      <m:sub>
                                        <m:r>
                                          <a:rPr lang="en-US" altLang="zh-CN" b="0" i="1" smtClean="0">
                                            <a:latin typeface="Cambria Math" panose="02040503050406030204" pitchFamily="18" charset="0"/>
                                          </a:rPr>
                                          <m:t>−</m:t>
                                        </m:r>
                                        <m:r>
                                          <m:rPr>
                                            <m:sty m:val="p"/>
                                          </m:rPr>
                                          <a:rPr lang="en-US" altLang="zh-CN" i="1">
                                            <a:latin typeface="Cambria Math" panose="02040503050406030204" pitchFamily="18" charset="0"/>
                                          </a:rPr>
                                          <m:t>k</m:t>
                                        </m:r>
                                      </m:sub>
                                    </m:sSub>
                                  </m:e>
                                </m:d>
                              </m:den>
                            </m:f>
                          </m:e>
                        </m:d>
                      </m:e>
                    </m:func>
                    <m:r>
                      <a:rPr lang="en-US" altLang="zh-CN" b="0" i="1" smtClean="0">
                        <a:latin typeface="Cambria Math" panose="02040503050406030204" pitchFamily="18" charset="0"/>
                      </a:rPr>
                      <m:t>=1</m:t>
                    </m:r>
                  </m:oMath>
                </a14:m>
                <a:endParaRPr lang="en-US" altLang="zh-CN" b="0" dirty="0" smtClean="0"/>
              </a:p>
              <a:p>
                <a:r>
                  <a:rPr lang="en-US" altLang="zh-CN" dirty="0" smtClean="0"/>
                  <a:t>Metropolis-Hastings</a:t>
                </a:r>
                <a:r>
                  <a:rPr lang="zh-CN" altLang="en-US" dirty="0" smtClean="0"/>
                  <a:t>步总是被接受</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29</a:t>
            </a:fld>
            <a:endParaRPr lang="zh-CN" altLang="en-US"/>
          </a:p>
        </p:txBody>
      </p:sp>
    </p:spTree>
    <p:extLst>
      <p:ext uri="{BB962C8B-B14F-4D97-AF65-F5344CB8AC3E}">
        <p14:creationId xmlns:p14="http://schemas.microsoft.com/office/powerpoint/2010/main" val="19479930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t>采样的必</a:t>
            </a:r>
            <a:r>
              <a:rPr lang="zh-CN" altLang="en-US" dirty="0"/>
              <a:t>要</a:t>
            </a:r>
            <a:r>
              <a:rPr lang="zh-CN" altLang="en-US" dirty="0" smtClean="0"/>
              <a:t>性</a:t>
            </a:r>
            <a:endParaRPr lang="zh-CN" altLang="en-US" dirty="0"/>
          </a:p>
        </p:txBody>
      </p:sp>
      <p:sp>
        <p:nvSpPr>
          <p:cNvPr id="3" name="Content Placeholder 2"/>
          <p:cNvSpPr>
            <a:spLocks noGrp="1"/>
          </p:cNvSpPr>
          <p:nvPr>
            <p:ph idx="1"/>
          </p:nvPr>
        </p:nvSpPr>
        <p:spPr/>
        <p:txBody>
          <a:bodyPr/>
          <a:lstStyle/>
          <a:p>
            <a:r>
              <a:rPr lang="zh-CN" altLang="en-US" dirty="0" smtClean="0"/>
              <a:t>加</a:t>
            </a:r>
            <a:r>
              <a:rPr lang="zh-CN" altLang="en-US" dirty="0"/>
              <a:t>速一些</a:t>
            </a:r>
            <a:r>
              <a:rPr lang="zh-CN" altLang="en-US" dirty="0" smtClean="0"/>
              <a:t>很费</a:t>
            </a:r>
            <a:r>
              <a:rPr lang="zh-CN" altLang="en-US" dirty="0"/>
              <a:t>时却易于处理的求和估</a:t>
            </a:r>
            <a:r>
              <a:rPr lang="zh-CN" altLang="en-US" dirty="0" smtClean="0"/>
              <a:t>计</a:t>
            </a:r>
            <a:endParaRPr lang="en-US" altLang="zh-CN" dirty="0" smtClean="0"/>
          </a:p>
          <a:p>
            <a:r>
              <a:rPr lang="zh-CN" altLang="en-US" dirty="0" smtClean="0"/>
              <a:t>近</a:t>
            </a:r>
            <a:r>
              <a:rPr lang="zh-CN" altLang="en-US" dirty="0"/>
              <a:t>似一个难以处理的求和或积</a:t>
            </a:r>
            <a:r>
              <a:rPr lang="zh-CN" altLang="en-US" dirty="0" smtClean="0"/>
              <a:t>分</a:t>
            </a:r>
            <a:endParaRPr lang="en-US" altLang="zh-CN" dirty="0" smtClean="0"/>
          </a:p>
          <a:p>
            <a:r>
              <a:rPr lang="zh-CN" altLang="en-US" dirty="0"/>
              <a:t>抽</a:t>
            </a:r>
            <a:r>
              <a:rPr lang="zh-CN" altLang="en-US" dirty="0" smtClean="0"/>
              <a:t>样是直接目</a:t>
            </a:r>
            <a:r>
              <a:rPr lang="zh-CN" altLang="en-US" dirty="0"/>
              <a:t>标</a:t>
            </a:r>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3</a:t>
            </a:fld>
            <a:endParaRPr lang="zh-CN" altLang="en-US"/>
          </a:p>
        </p:txBody>
      </p:sp>
    </p:spTree>
    <p:extLst>
      <p:ext uri="{BB962C8B-B14F-4D97-AF65-F5344CB8AC3E}">
        <p14:creationId xmlns:p14="http://schemas.microsoft.com/office/powerpoint/2010/main" val="56077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Gibbs </a:t>
            </a:r>
            <a:r>
              <a:rPr lang="zh-CN" altLang="en-US" dirty="0" smtClean="0"/>
              <a:t>采样的扩展</a:t>
            </a:r>
            <a:endParaRPr lang="zh-CN" altLang="en-US" dirty="0"/>
          </a:p>
        </p:txBody>
      </p:sp>
      <p:sp>
        <p:nvSpPr>
          <p:cNvPr id="3" name="Content Placeholder 2"/>
          <p:cNvSpPr>
            <a:spLocks noGrp="1"/>
          </p:cNvSpPr>
          <p:nvPr>
            <p:ph idx="1"/>
          </p:nvPr>
        </p:nvSpPr>
        <p:spPr/>
        <p:txBody>
          <a:bodyPr/>
          <a:lstStyle/>
          <a:p>
            <a:r>
              <a:rPr lang="en-US" altLang="zh-CN" dirty="0" smtClean="0"/>
              <a:t>Block Gibbs</a:t>
            </a:r>
            <a:r>
              <a:rPr lang="zh-CN" altLang="en-US" dirty="0" smtClean="0"/>
              <a:t>采样：同</a:t>
            </a:r>
            <a:r>
              <a:rPr lang="zh-CN" altLang="en-US" dirty="0"/>
              <a:t>时</a:t>
            </a:r>
            <a:r>
              <a:rPr lang="zh-CN" altLang="en-US" dirty="0" smtClean="0"/>
              <a:t>更</a:t>
            </a:r>
            <a:r>
              <a:rPr lang="zh-CN" altLang="en-US" dirty="0"/>
              <a:t>新许多变量的</a:t>
            </a:r>
            <a:r>
              <a:rPr lang="en-US" altLang="zh-CN" dirty="0"/>
              <a:t>Gibbs </a:t>
            </a:r>
            <a:r>
              <a:rPr lang="zh-CN" altLang="en-US" dirty="0"/>
              <a:t>采</a:t>
            </a:r>
            <a:r>
              <a:rPr lang="zh-CN" altLang="en-US" dirty="0" smtClean="0"/>
              <a:t>样</a:t>
            </a:r>
            <a:endParaRPr lang="en-US" altLang="zh-CN" dirty="0" smtClean="0"/>
          </a:p>
          <a:p>
            <a:r>
              <a:rPr lang="en-US" altLang="zh-CN" dirty="0"/>
              <a:t>Collapsed </a:t>
            </a:r>
            <a:r>
              <a:rPr lang="en-US" altLang="zh-CN" dirty="0" smtClean="0"/>
              <a:t>Gibbs</a:t>
            </a:r>
            <a:r>
              <a:rPr lang="zh-CN" altLang="en-US" dirty="0" smtClean="0"/>
              <a:t>采样：通过求和边缘化</a:t>
            </a:r>
            <a:r>
              <a:rPr lang="zh-CN" altLang="en-US" dirty="0"/>
              <a:t>部分变</a:t>
            </a:r>
            <a:r>
              <a:rPr lang="zh-CN" altLang="en-US" dirty="0" smtClean="0"/>
              <a:t>量，其余变量再来采样</a:t>
            </a:r>
            <a:endParaRPr lang="zh-CN" altLang="en-US" dirty="0"/>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30</a:t>
            </a:fld>
            <a:endParaRPr lang="zh-CN" altLang="en-US"/>
          </a:p>
        </p:txBody>
      </p:sp>
      <p:pic>
        <p:nvPicPr>
          <p:cNvPr id="5" name="Picture 4"/>
          <p:cNvPicPr>
            <a:picLocks noChangeAspect="1"/>
          </p:cNvPicPr>
          <p:nvPr/>
        </p:nvPicPr>
        <p:blipFill rotWithShape="1">
          <a:blip r:embed="rId2"/>
          <a:srcRect b="10701"/>
          <a:stretch/>
        </p:blipFill>
        <p:spPr>
          <a:xfrm>
            <a:off x="2672128" y="2821694"/>
            <a:ext cx="5857143" cy="3512432"/>
          </a:xfrm>
          <a:prstGeom prst="rect">
            <a:avLst/>
          </a:prstGeom>
        </p:spPr>
      </p:pic>
    </p:spTree>
    <p:extLst>
      <p:ext uri="{BB962C8B-B14F-4D97-AF65-F5344CB8AC3E}">
        <p14:creationId xmlns:p14="http://schemas.microsoft.com/office/powerpoint/2010/main" val="204898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Gibbs </a:t>
            </a:r>
            <a:r>
              <a:rPr lang="zh-CN" altLang="en-US" dirty="0"/>
              <a:t>采样的扩展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smtClean="0"/>
                  <a:t>Collapsed Gibbs</a:t>
                </a:r>
                <a:r>
                  <a:rPr lang="zh-CN" altLang="en-US" dirty="0"/>
                  <a:t>采样：通过求和边缘化部分变量，其余变量再来采样</a:t>
                </a:r>
              </a:p>
              <a:p>
                <a:r>
                  <a:rPr lang="zh-CN" altLang="en-US" dirty="0" smtClean="0"/>
                  <a:t>假设积分掉参数</a:t>
                </a:r>
                <a14:m>
                  <m:oMath xmlns:m="http://schemas.openxmlformats.org/officeDocument/2006/math">
                    <m:r>
                      <a:rPr lang="en-US" altLang="zh-CN" b="0" i="1" smtClean="0">
                        <a:latin typeface="Cambria Math" panose="02040503050406030204" pitchFamily="18" charset="0"/>
                      </a:rPr>
                      <m:t>𝜃</m:t>
                    </m:r>
                  </m:oMath>
                </a14:m>
                <a:r>
                  <a:rPr lang="zh-CN" altLang="en-US" dirty="0" smtClean="0"/>
                  <a:t>，采样隐变量</a:t>
                </a:r>
                <a14:m>
                  <m:oMath xmlns:m="http://schemas.openxmlformats.org/officeDocument/2006/math">
                    <m:r>
                      <a:rPr lang="en-US" altLang="zh-CN" b="0" i="1" smtClean="0">
                        <a:latin typeface="Cambria Math" panose="02040503050406030204" pitchFamily="18" charset="0"/>
                      </a:rPr>
                      <m:t>𝑧</m:t>
                    </m:r>
                  </m:oMath>
                </a14:m>
                <a:endParaRPr lang="en-US" altLang="zh-CN" b="0" dirty="0" smtClean="0"/>
              </a:p>
              <a:p>
                <a:pPr lvl="1"/>
                <a14:m>
                  <m:oMath xmlns:m="http://schemas.openxmlformats.org/officeDocument/2006/math">
                    <m:r>
                      <a:rPr lang="en-US" altLang="zh-CN" i="1">
                        <a:latin typeface="Cambria Math" panose="02040503050406030204" pitchFamily="18" charset="0"/>
                      </a:rPr>
                      <m:t>𝜃</m:t>
                    </m:r>
                    <m:r>
                      <a:rPr lang="zh-CN" altLang="en-US" i="1" smtClean="0">
                        <a:latin typeface="Cambria Math" panose="02040503050406030204" pitchFamily="18" charset="0"/>
                      </a:rPr>
                      <m:t>不会</m:t>
                    </m:r>
                  </m:oMath>
                </a14:m>
                <a:r>
                  <a:rPr lang="zh-CN" altLang="en-US" dirty="0" smtClean="0"/>
                  <a:t>参与</a:t>
                </a:r>
                <a:r>
                  <a:rPr lang="en-US" altLang="zh-CN" dirty="0" smtClean="0"/>
                  <a:t>MCMC</a:t>
                </a:r>
                <a:r>
                  <a:rPr lang="zh-CN" altLang="en-US" dirty="0" smtClean="0"/>
                  <a:t>的过程</a:t>
                </a:r>
                <a:endParaRPr lang="en-US" altLang="zh-CN" dirty="0" smtClean="0"/>
              </a:p>
              <a:p>
                <a:pPr lvl="1"/>
                <a:r>
                  <a:rPr lang="zh-CN" altLang="en-US" dirty="0" smtClean="0"/>
                  <a:t>从</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𝑠</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𝒟</m:t>
                        </m:r>
                      </m:e>
                    </m:d>
                  </m:oMath>
                </a14:m>
                <a:r>
                  <a:rPr lang="zh-CN" altLang="en-US" dirty="0" smtClean="0"/>
                  <a:t>从采样</a:t>
                </a:r>
                <a:r>
                  <a:rPr lang="zh-CN" altLang="en-US" dirty="0"/>
                  <a:t>条</a:t>
                </a:r>
                <a:r>
                  <a:rPr lang="zh-CN" altLang="en-US" dirty="0" smtClean="0"/>
                  <a:t>件独立的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𝜃</m:t>
                        </m:r>
                      </m:e>
                      <m:sup>
                        <m:r>
                          <a:rPr lang="en-US" altLang="zh-CN" b="0" i="1" smtClean="0">
                            <a:latin typeface="Cambria Math" panose="02040503050406030204" pitchFamily="18" charset="0"/>
                          </a:rPr>
                          <m:t>𝑠</m:t>
                        </m:r>
                      </m:sup>
                    </m:sSup>
                  </m:oMath>
                </a14:m>
                <a:endParaRPr lang="en-US" altLang="zh-CN" dirty="0" smtClean="0"/>
              </a:p>
              <a:p>
                <a:pPr lvl="1"/>
                <a:r>
                  <a:rPr lang="zh-CN" altLang="en-US" dirty="0"/>
                  <a:t>这</a:t>
                </a:r>
                <a:r>
                  <a:rPr lang="zh-CN" altLang="en-US" dirty="0" smtClean="0"/>
                  <a:t>样得到的</a:t>
                </a:r>
                <a14:m>
                  <m:oMath xmlns:m="http://schemas.openxmlformats.org/officeDocument/2006/math">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𝑠</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𝜃</m:t>
                            </m:r>
                          </m:e>
                          <m:sup>
                            <m:r>
                              <a:rPr lang="en-US" altLang="zh-CN" b="0" i="1" smtClean="0">
                                <a:latin typeface="Cambria Math" panose="02040503050406030204" pitchFamily="18" charset="0"/>
                              </a:rPr>
                              <m:t>𝑠</m:t>
                            </m:r>
                          </m:sup>
                        </m:sSup>
                      </m:e>
                    </m:d>
                  </m:oMath>
                </a14:m>
                <a:r>
                  <a:rPr lang="zh-CN" altLang="en-US" dirty="0" smtClean="0"/>
                  <a:t>样本的方差更小，相比于从联合概率分布中采样的。</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31</a:t>
            </a:fld>
            <a:endParaRPr lang="zh-CN" altLang="en-US"/>
          </a:p>
        </p:txBody>
      </p:sp>
    </p:spTree>
    <p:extLst>
      <p:ext uri="{BB962C8B-B14F-4D97-AF65-F5344CB8AC3E}">
        <p14:creationId xmlns:p14="http://schemas.microsoft.com/office/powerpoint/2010/main" val="296750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MCMC</a:t>
            </a:r>
            <a:r>
              <a:rPr lang="zh-CN" altLang="en-US" dirty="0" smtClean="0"/>
              <a:t>的在不同峰值之间的混合挑战</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考虑</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m:t>
                        </m:r>
                      </m:e>
                    </m:d>
                  </m:oMath>
                </a14:m>
                <a:r>
                  <a:rPr lang="en-US" altLang="zh-CN" dirty="0" smtClean="0"/>
                  <a:t>, </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𝑍</m:t>
                        </m:r>
                      </m:den>
                    </m:f>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𝑤𝑎𝑏</m:t>
                            </m:r>
                          </m:e>
                        </m:d>
                      </m:e>
                    </m:func>
                  </m:oMath>
                </a14:m>
                <a:endParaRPr lang="en-US" altLang="zh-CN" dirty="0" smtClean="0"/>
              </a:p>
              <a:p>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m:t>
                        </m:r>
                        <m:r>
                          <a:rPr lang="en-US" altLang="zh-CN" b="0" i="1" smtClean="0">
                            <a:latin typeface="Cambria Math" panose="02040503050406030204" pitchFamily="18" charset="0"/>
                          </a:rPr>
                          <m:t>=1</m:t>
                        </m:r>
                      </m:e>
                      <m:e>
                        <m:r>
                          <a:rPr lang="en-US" altLang="zh-CN" b="0" i="1" smtClean="0">
                            <a:latin typeface="Cambria Math" panose="02040503050406030204" pitchFamily="18" charset="0"/>
                          </a:rPr>
                          <m:t>𝑎</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oMath>
                </a14:m>
                <a:endParaRPr lang="en-US" altLang="zh-CN" b="0" dirty="0" smtClean="0"/>
              </a:p>
              <a:p>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m:t>
                        </m:r>
                        <m:r>
                          <a:rPr lang="en-US" altLang="zh-CN" b="0" i="1" smtClean="0">
                            <a:latin typeface="Cambria Math" panose="02040503050406030204" pitchFamily="18" charset="0"/>
                          </a:rPr>
                          <m:t>=−1</m:t>
                        </m:r>
                      </m:e>
                      <m:e>
                        <m:r>
                          <a:rPr lang="en-US" altLang="zh-CN" b="0" i="1" smtClean="0">
                            <a:latin typeface="Cambria Math" panose="02040503050406030204" pitchFamily="18" charset="0"/>
                          </a:rPr>
                          <m:t>𝑎</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oMath>
                </a14:m>
                <a:endParaRPr lang="en-US" altLang="zh-CN" dirty="0" smtClean="0"/>
              </a:p>
              <a:p>
                <a:r>
                  <a:rPr lang="zh-CN" altLang="en-US" dirty="0" smtClean="0"/>
                  <a:t>当</a:t>
                </a:r>
                <a14:m>
                  <m:oMath xmlns:m="http://schemas.openxmlformats.org/officeDocument/2006/math">
                    <m:r>
                      <a:rPr lang="en-US" altLang="zh-CN" b="0" i="1" smtClean="0">
                        <a:latin typeface="Cambria Math" panose="02040503050406030204" pitchFamily="18" charset="0"/>
                      </a:rPr>
                      <m:t>𝑤</m:t>
                    </m:r>
                  </m:oMath>
                </a14:m>
                <a:r>
                  <a:rPr lang="zh-CN" altLang="en-US" dirty="0" smtClean="0"/>
                  <a:t>较大时，</a:t>
                </a:r>
                <a:r>
                  <a:rPr lang="en-US" altLang="zh-CN" dirty="0" smtClean="0"/>
                  <a:t>a</a:t>
                </a:r>
                <a:r>
                  <a:rPr lang="zh-CN" altLang="en-US" dirty="0" smtClean="0"/>
                  <a:t>和</a:t>
                </a:r>
                <a:r>
                  <a:rPr lang="en-US" altLang="zh-CN" dirty="0" smtClean="0"/>
                  <a:t>b</a:t>
                </a:r>
                <a:r>
                  <a:rPr lang="zh-CN" altLang="en-US" dirty="0" smtClean="0"/>
                  <a:t>两个变量基本上取同号，</a:t>
                </a:r>
                <a:endParaRPr lang="en-US" altLang="zh-CN" dirty="0"/>
              </a:p>
              <a:p>
                <a:r>
                  <a:rPr lang="en-US" altLang="zh-CN" dirty="0" smtClean="0"/>
                  <a:t>Gibbs</a:t>
                </a:r>
                <a:r>
                  <a:rPr lang="zh-CN" altLang="en-US" dirty="0" smtClean="0"/>
                  <a:t>采样很难混合成功</a:t>
                </a:r>
                <a:endParaRPr lang="en-US" altLang="zh-CN" dirty="0" smtClean="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122"/>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32</a:t>
            </a:fld>
            <a:endParaRPr lang="zh-CN" altLang="en-US"/>
          </a:p>
        </p:txBody>
      </p:sp>
    </p:spTree>
    <p:extLst>
      <p:ext uri="{BB962C8B-B14F-4D97-AF65-F5344CB8AC3E}">
        <p14:creationId xmlns:p14="http://schemas.microsoft.com/office/powerpoint/2010/main" val="28584436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MCMC</a:t>
            </a:r>
            <a:r>
              <a:rPr lang="zh-CN" altLang="en-US" dirty="0"/>
              <a:t>的在不同峰值之间的混合挑战</a:t>
            </a:r>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33</a:t>
            </a:fld>
            <a:endParaRPr lang="zh-CN" altLang="en-US"/>
          </a:p>
        </p:txBody>
      </p:sp>
      <p:sp>
        <p:nvSpPr>
          <p:cNvPr id="3" name="TextBox 2"/>
          <p:cNvSpPr txBox="1"/>
          <p:nvPr/>
        </p:nvSpPr>
        <p:spPr>
          <a:xfrm>
            <a:off x="4320112" y="6022731"/>
            <a:ext cx="3137034" cy="369332"/>
          </a:xfrm>
          <a:prstGeom prst="rect">
            <a:avLst/>
          </a:prstGeom>
          <a:noFill/>
        </p:spPr>
        <p:txBody>
          <a:bodyPr wrap="square" rtlCol="0">
            <a:spAutoFit/>
          </a:bodyPr>
          <a:lstStyle/>
          <a:p>
            <a:r>
              <a:rPr lang="zh-CN" altLang="en-US" dirty="0"/>
              <a:t>三</a:t>
            </a:r>
            <a:r>
              <a:rPr lang="zh-CN" altLang="en-US" dirty="0" smtClean="0"/>
              <a:t>种分布下</a:t>
            </a:r>
            <a:r>
              <a:rPr lang="en-US" altLang="zh-CN" dirty="0" smtClean="0"/>
              <a:t>Gibbs</a:t>
            </a:r>
            <a:r>
              <a:rPr lang="zh-CN" altLang="en-US" dirty="0"/>
              <a:t>采</a:t>
            </a:r>
            <a:r>
              <a:rPr lang="zh-CN" altLang="en-US" dirty="0" smtClean="0"/>
              <a:t>样的路径</a:t>
            </a:r>
            <a:endParaRPr lang="en-US" altLang="zh-CN" dirty="0" smtClean="0"/>
          </a:p>
        </p:txBody>
      </p:sp>
      <p:sp>
        <p:nvSpPr>
          <p:cNvPr id="6" name="Rectangle 5"/>
          <p:cNvSpPr/>
          <p:nvPr/>
        </p:nvSpPr>
        <p:spPr>
          <a:xfrm>
            <a:off x="1055310" y="5041157"/>
            <a:ext cx="2723823" cy="369332"/>
          </a:xfrm>
          <a:prstGeom prst="rect">
            <a:avLst/>
          </a:prstGeom>
        </p:spPr>
        <p:txBody>
          <a:bodyPr wrap="none">
            <a:spAutoFit/>
          </a:bodyPr>
          <a:lstStyle/>
          <a:p>
            <a:r>
              <a:rPr lang="zh-CN" altLang="en-US" dirty="0"/>
              <a:t>两个变量独立，混合较好</a:t>
            </a:r>
            <a:endParaRPr lang="en-US" altLang="zh-CN" dirty="0"/>
          </a:p>
        </p:txBody>
      </p:sp>
      <p:sp>
        <p:nvSpPr>
          <p:cNvPr id="7" name="Rectangle 6"/>
          <p:cNvSpPr/>
          <p:nvPr/>
        </p:nvSpPr>
        <p:spPr>
          <a:xfrm>
            <a:off x="4327360" y="5063151"/>
            <a:ext cx="3185487" cy="369332"/>
          </a:xfrm>
          <a:prstGeom prst="rect">
            <a:avLst/>
          </a:prstGeom>
        </p:spPr>
        <p:txBody>
          <a:bodyPr wrap="none">
            <a:spAutoFit/>
          </a:bodyPr>
          <a:lstStyle/>
          <a:p>
            <a:r>
              <a:rPr lang="zh-CN" altLang="en-US" dirty="0"/>
              <a:t>两个变量高度相关</a:t>
            </a:r>
            <a:r>
              <a:rPr lang="zh-CN" altLang="en-US" dirty="0" smtClean="0"/>
              <a:t>，难以混</a:t>
            </a:r>
            <a:r>
              <a:rPr lang="zh-CN" altLang="en-US" dirty="0"/>
              <a:t>合</a:t>
            </a:r>
            <a:endParaRPr lang="en-US" altLang="zh-CN" dirty="0"/>
          </a:p>
        </p:txBody>
      </p:sp>
      <p:sp>
        <p:nvSpPr>
          <p:cNvPr id="8" name="Rectangle 7"/>
          <p:cNvSpPr/>
          <p:nvPr/>
        </p:nvSpPr>
        <p:spPr>
          <a:xfrm>
            <a:off x="7750312" y="5080763"/>
            <a:ext cx="3416320" cy="369332"/>
          </a:xfrm>
          <a:prstGeom prst="rect">
            <a:avLst/>
          </a:prstGeom>
        </p:spPr>
        <p:txBody>
          <a:bodyPr wrap="none">
            <a:spAutoFit/>
          </a:bodyPr>
          <a:lstStyle/>
          <a:p>
            <a:r>
              <a:rPr lang="zh-CN" altLang="en-US" dirty="0"/>
              <a:t>高斯混合模型，</a:t>
            </a:r>
            <a:r>
              <a:rPr lang="zh-CN" altLang="en-US" dirty="0" smtClean="0"/>
              <a:t>难从峰值间切换</a:t>
            </a:r>
            <a:endParaRPr lang="en-US" altLang="zh-CN" dirty="0"/>
          </a:p>
        </p:txBody>
      </p:sp>
      <p:pic>
        <p:nvPicPr>
          <p:cNvPr id="10" name="Content Placeholder 9"/>
          <p:cNvPicPr>
            <a:picLocks noGrp="1" noChangeAspect="1"/>
          </p:cNvPicPr>
          <p:nvPr>
            <p:ph idx="1"/>
          </p:nvPr>
        </p:nvPicPr>
        <p:blipFill>
          <a:blip r:embed="rId2"/>
          <a:stretch>
            <a:fillRect/>
          </a:stretch>
        </p:blipFill>
        <p:spPr>
          <a:xfrm>
            <a:off x="814251" y="1500956"/>
            <a:ext cx="10352381" cy="3438095"/>
          </a:xfrm>
          <a:prstGeom prst="rect">
            <a:avLst/>
          </a:prstGeom>
        </p:spPr>
      </p:pic>
    </p:spTree>
    <p:extLst>
      <p:ext uri="{BB962C8B-B14F-4D97-AF65-F5344CB8AC3E}">
        <p14:creationId xmlns:p14="http://schemas.microsoft.com/office/powerpoint/2010/main" val="33419650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MCMC</a:t>
            </a:r>
            <a:r>
              <a:rPr lang="zh-CN" altLang="en-US" dirty="0"/>
              <a:t>的在不同峰值之间的混合挑战</a:t>
            </a:r>
          </a:p>
        </p:txBody>
      </p:sp>
      <p:sp>
        <p:nvSpPr>
          <p:cNvPr id="3" name="Content Placeholder 2"/>
          <p:cNvSpPr>
            <a:spLocks noGrp="1"/>
          </p:cNvSpPr>
          <p:nvPr>
            <p:ph idx="1"/>
          </p:nvPr>
        </p:nvSpPr>
        <p:spPr/>
        <p:txBody>
          <a:bodyPr/>
          <a:lstStyle/>
          <a:p>
            <a:r>
              <a:rPr lang="zh-CN" altLang="en-US" dirty="0" smtClean="0"/>
              <a:t>实际场景中，峰值很多，在不同峰值之间切换更加困难</a:t>
            </a:r>
            <a:endParaRPr lang="en-US" altLang="zh-CN" dirty="0" smtClean="0"/>
          </a:p>
          <a:p>
            <a:r>
              <a:rPr lang="zh-CN" altLang="en-US" dirty="0"/>
              <a:t>得</a:t>
            </a:r>
            <a:r>
              <a:rPr lang="zh-CN" altLang="en-US" dirty="0" smtClean="0"/>
              <a:t>到</a:t>
            </a:r>
            <a:r>
              <a:rPr lang="zh-CN" altLang="en-US" dirty="0"/>
              <a:t>以覆盖大部分峰</a:t>
            </a:r>
            <a:r>
              <a:rPr lang="zh-CN" altLang="en-US" dirty="0" smtClean="0"/>
              <a:t>值的可靠样本是高代价的</a:t>
            </a:r>
            <a:endParaRPr lang="en-US" altLang="zh-CN" dirty="0" smtClean="0"/>
          </a:p>
          <a:p>
            <a:r>
              <a:rPr lang="zh-CN" altLang="en-US" dirty="0"/>
              <a:t>收</a:t>
            </a:r>
            <a:r>
              <a:rPr lang="zh-CN" altLang="en-US" dirty="0" smtClean="0"/>
              <a:t>敛到平稳分布的速度非常慢</a:t>
            </a:r>
            <a:endParaRPr lang="en-US" altLang="zh-CN" dirty="0" smtClean="0"/>
          </a:p>
          <a:p>
            <a:r>
              <a:rPr lang="zh-CN" altLang="en-US" dirty="0" smtClean="0"/>
              <a:t>解决办法：找到高度依赖的变量组，用</a:t>
            </a:r>
            <a:r>
              <a:rPr lang="en-US" altLang="zh-CN" dirty="0" smtClean="0"/>
              <a:t>block Gibbs</a:t>
            </a:r>
            <a:r>
              <a:rPr lang="zh-CN" altLang="en-US" dirty="0" smtClean="0"/>
              <a:t>采样</a:t>
            </a:r>
            <a:endParaRPr lang="en-US" altLang="zh-CN" dirty="0" smtClean="0"/>
          </a:p>
          <a:p>
            <a:pPr lvl="1"/>
            <a:r>
              <a:rPr lang="zh-CN" altLang="en-US" dirty="0" smtClean="0"/>
              <a:t>但计算代价高，因为交互关系可能非常复杂</a:t>
            </a:r>
            <a:endParaRPr lang="zh-CN" altLang="en-US" dirty="0"/>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34</a:t>
            </a:fld>
            <a:endParaRPr lang="zh-CN" altLang="en-US"/>
          </a:p>
        </p:txBody>
      </p:sp>
    </p:spTree>
    <p:extLst>
      <p:ext uri="{BB962C8B-B14F-4D97-AF65-F5344CB8AC3E}">
        <p14:creationId xmlns:p14="http://schemas.microsoft.com/office/powerpoint/2010/main" val="17822845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MCMC</a:t>
            </a:r>
            <a:r>
              <a:rPr lang="zh-CN" altLang="en-US" dirty="0"/>
              <a:t>的在不同峰值之间的混合挑战</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考虑带有隐变量的模型，其联合概率分布为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𝑚𝑜𝑑𝑒𝑙</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oMath>
                </a14:m>
                <a:endParaRPr lang="en-US" altLang="zh-CN" dirty="0" smtClean="0"/>
              </a:p>
              <a:p>
                <a:r>
                  <a:rPr lang="zh-CN" altLang="en-US" dirty="0" smtClean="0"/>
                  <a:t>采样</a:t>
                </a:r>
                <a:r>
                  <a:rPr lang="en-US" altLang="zh-CN" dirty="0" smtClean="0"/>
                  <a:t>(x, h)</a:t>
                </a:r>
                <a:r>
                  <a:rPr lang="zh-CN" altLang="en-US" dirty="0" smtClean="0"/>
                  <a:t>一般在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𝑚𝑜𝑑𝑒𝑙</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oMath>
                </a14:m>
                <a:r>
                  <a:rPr lang="zh-CN" altLang="en-US" dirty="0" smtClean="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𝑚𝑜𝑑𝑒𝑙</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h</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e>
                    </m:d>
                  </m:oMath>
                </a14:m>
                <a:r>
                  <a:rPr lang="zh-CN" altLang="en-US" dirty="0" smtClean="0"/>
                  <a:t>的采样间交替进行</a:t>
                </a:r>
                <a:endParaRPr lang="en-US" altLang="zh-CN" dirty="0" smtClean="0"/>
              </a:p>
              <a:p>
                <a:pPr lvl="1"/>
                <a:r>
                  <a:rPr lang="zh-CN" altLang="en-US" dirty="0"/>
                  <a:t>从</a:t>
                </a:r>
                <a:r>
                  <a:rPr lang="zh-CN" altLang="en-US" dirty="0" smtClean="0"/>
                  <a:t>快速混合的角度看，</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𝑚𝑜𝑑𝑒𝑙</m:t>
                        </m:r>
                      </m:sub>
                    </m:sSub>
                    <m:d>
                      <m:dPr>
                        <m:ctrlPr>
                          <a:rPr lang="en-US" altLang="zh-CN" i="1" dirty="0">
                            <a:latin typeface="Cambria Math" panose="02040503050406030204" pitchFamily="18" charset="0"/>
                          </a:rPr>
                        </m:ctrlPr>
                      </m:dPr>
                      <m:e>
                        <m:r>
                          <a:rPr lang="en-US" altLang="zh-CN" i="1" dirty="0">
                            <a:latin typeface="Cambria Math" panose="02040503050406030204" pitchFamily="18" charset="0"/>
                          </a:rPr>
                          <m:t>h</m:t>
                        </m:r>
                        <m:r>
                          <a:rPr lang="en-US" altLang="zh-CN" i="1" dirty="0">
                            <a:latin typeface="Cambria Math" panose="02040503050406030204" pitchFamily="18" charset="0"/>
                          </a:rPr>
                          <m:t>|</m:t>
                        </m:r>
                        <m:r>
                          <a:rPr lang="en-US" altLang="zh-CN" i="1" dirty="0">
                            <a:latin typeface="Cambria Math" panose="02040503050406030204" pitchFamily="18" charset="0"/>
                          </a:rPr>
                          <m:t>𝑥</m:t>
                        </m:r>
                      </m:e>
                    </m:d>
                  </m:oMath>
                </a14:m>
                <a:r>
                  <a:rPr lang="zh-CN" altLang="en-US" dirty="0" smtClean="0"/>
                  <a:t>要有很高的熵</a:t>
                </a:r>
                <a:endParaRPr lang="en-US" altLang="zh-CN" dirty="0" smtClean="0"/>
              </a:p>
              <a:p>
                <a:pPr lvl="1"/>
                <a:r>
                  <a:rPr lang="zh-CN" altLang="en-US" dirty="0" smtClean="0"/>
                  <a:t>从</a:t>
                </a:r>
                <a:r>
                  <a:rPr lang="en-US" altLang="zh-CN" dirty="0" smtClean="0"/>
                  <a:t>h</a:t>
                </a:r>
                <a:r>
                  <a:rPr lang="zh-CN" altLang="en-US" dirty="0" smtClean="0"/>
                  <a:t>的有用性来说，</a:t>
                </a:r>
                <a:r>
                  <a:rPr lang="en-US" altLang="zh-CN" dirty="0" smtClean="0"/>
                  <a:t>h</a:t>
                </a:r>
                <a:r>
                  <a:rPr lang="zh-CN" altLang="en-US" dirty="0"/>
                  <a:t>编</a:t>
                </a:r>
                <a:r>
                  <a:rPr lang="zh-CN" altLang="en-US" dirty="0" smtClean="0"/>
                  <a:t>码关于</a:t>
                </a:r>
                <a:r>
                  <a:rPr lang="en-US" altLang="zh-CN" dirty="0" smtClean="0"/>
                  <a:t>x</a:t>
                </a:r>
                <a:r>
                  <a:rPr lang="zh-CN" altLang="en-US" dirty="0" smtClean="0"/>
                  <a:t>尽量多的信息</a:t>
                </a:r>
                <a:endParaRPr lang="en-US" altLang="zh-CN" dirty="0" smtClean="0"/>
              </a:p>
              <a:p>
                <a:pPr lvl="1"/>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35</a:t>
            </a:fld>
            <a:endParaRPr lang="zh-CN" altLang="en-US"/>
          </a:p>
        </p:txBody>
      </p:sp>
      <p:pic>
        <p:nvPicPr>
          <p:cNvPr id="5" name="Content Placeholder 4"/>
          <p:cNvPicPr>
            <a:picLocks noChangeAspect="1"/>
          </p:cNvPicPr>
          <p:nvPr/>
        </p:nvPicPr>
        <p:blipFill rotWithShape="1">
          <a:blip r:embed="rId3"/>
          <a:srcRect t="4321" b="2739"/>
          <a:stretch/>
        </p:blipFill>
        <p:spPr>
          <a:xfrm>
            <a:off x="2057401" y="3395849"/>
            <a:ext cx="6506308" cy="3161470"/>
          </a:xfrm>
          <a:prstGeom prst="rect">
            <a:avLst/>
          </a:prstGeom>
        </p:spPr>
      </p:pic>
    </p:spTree>
    <p:extLst>
      <p:ext uri="{BB962C8B-B14F-4D97-AF65-F5344CB8AC3E}">
        <p14:creationId xmlns:p14="http://schemas.microsoft.com/office/powerpoint/2010/main" val="24090312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退火方法用于峰值之间的混合</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模拟退火</a:t>
                </a:r>
                <a:r>
                  <a:rPr lang="zh-CN" altLang="en-US" dirty="0" smtClean="0"/>
                  <a:t>：试图找到黑盒函数的全局最优解</a:t>
                </a:r>
                <a:endParaRPr lang="en-US" altLang="zh-CN" dirty="0" smtClean="0"/>
              </a:p>
              <a:p>
                <a:pPr lvl="1"/>
                <a:r>
                  <a:rPr lang="zh-CN" altLang="en-US" dirty="0"/>
                  <a:t>可</a:t>
                </a:r>
                <a:r>
                  <a:rPr lang="zh-CN" altLang="en-US" dirty="0" smtClean="0"/>
                  <a:t>以处理离散和连续变量的优化</a:t>
                </a:r>
                <a:endParaRPr lang="en-US" altLang="zh-CN" dirty="0" smtClean="0"/>
              </a:p>
              <a:p>
                <a:r>
                  <a:rPr lang="zh-CN" altLang="en-US" dirty="0" smtClean="0"/>
                  <a:t>玻尔兹曼分布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𝑇</m:t>
                            </m:r>
                          </m:e>
                        </m:d>
                      </m:e>
                    </m:func>
                  </m:oMath>
                </a14:m>
                <a:endParaRPr lang="en-US" altLang="zh-CN" dirty="0" smtClean="0"/>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smtClean="0"/>
                  <a:t>称为能量函数</a:t>
                </a:r>
                <a:endParaRPr lang="en-US" altLang="zh-CN" dirty="0" smtClean="0"/>
              </a:p>
              <a:p>
                <a:pPr lvl="1"/>
                <a:r>
                  <a:rPr lang="en-US" altLang="zh-CN" dirty="0" smtClean="0"/>
                  <a:t>T</a:t>
                </a:r>
                <a:r>
                  <a:rPr lang="zh-CN" altLang="en-US" dirty="0" smtClean="0"/>
                  <a:t>为温度</a:t>
                </a:r>
                <a:endParaRPr lang="en-US" altLang="zh-CN" dirty="0" smtClean="0"/>
              </a:p>
              <a:p>
                <a:r>
                  <a:rPr lang="zh-CN" altLang="en-US" dirty="0" smtClean="0"/>
                  <a:t>温度趋于</a:t>
                </a:r>
                <a:r>
                  <a:rPr lang="en-US" altLang="zh-CN" dirty="0" smtClean="0"/>
                  <a:t>0</a:t>
                </a:r>
                <a:r>
                  <a:rPr lang="zh-CN" altLang="en-US" dirty="0" smtClean="0"/>
                  <a:t>时，概率密度主要集中在最低能量的状态上</a:t>
                </a:r>
                <a:endParaRPr lang="en-US" altLang="zh-CN" dirty="0" smtClean="0"/>
              </a:p>
              <a:p>
                <a:r>
                  <a:rPr lang="zh-CN" altLang="en-US" dirty="0" smtClean="0"/>
                  <a:t>温度越高，密度分布越接近均匀分布；温度降低时，最大峰值会变得越来越大，最小峰值会消失。</a:t>
                </a:r>
                <a:endParaRPr lang="en-US" altLang="zh-CN" dirty="0" smtClean="0"/>
              </a:p>
              <a:p>
                <a:r>
                  <a:rPr lang="zh-CN" altLang="en-US" dirty="0"/>
                  <a:t>只</a:t>
                </a:r>
                <a:r>
                  <a:rPr lang="zh-CN" altLang="en-US" dirty="0" smtClean="0"/>
                  <a:t>要冷却过程足够缓慢，可能找到全局最优值。这是</a:t>
                </a:r>
                <a:r>
                  <a:rPr lang="zh-CN" altLang="en-US" dirty="0">
                    <a:solidFill>
                      <a:srgbClr val="FF0000"/>
                    </a:solidFill>
                  </a:rPr>
                  <a:t>延拓</a:t>
                </a:r>
                <a:r>
                  <a:rPr lang="zh-CN" altLang="en-US" dirty="0" smtClean="0">
                    <a:solidFill>
                      <a:srgbClr val="FF0000"/>
                    </a:solidFill>
                  </a:rPr>
                  <a:t>法</a:t>
                </a:r>
                <a:r>
                  <a:rPr lang="zh-CN" altLang="en-US" dirty="0" smtClean="0"/>
                  <a:t>例子</a:t>
                </a:r>
                <a:endParaRPr lang="en-US" altLang="zh-CN" dirty="0" smtClean="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36</a:t>
            </a:fld>
            <a:endParaRPr lang="zh-CN" altLang="en-US"/>
          </a:p>
        </p:txBody>
      </p:sp>
      <p:pic>
        <p:nvPicPr>
          <p:cNvPr id="5" name="Picture 4"/>
          <p:cNvPicPr>
            <a:picLocks noChangeAspect="1"/>
          </p:cNvPicPr>
          <p:nvPr/>
        </p:nvPicPr>
        <p:blipFill>
          <a:blip r:embed="rId3"/>
          <a:stretch>
            <a:fillRect/>
          </a:stretch>
        </p:blipFill>
        <p:spPr>
          <a:xfrm>
            <a:off x="3258406" y="3408301"/>
            <a:ext cx="7838095" cy="2942857"/>
          </a:xfrm>
          <a:prstGeom prst="rect">
            <a:avLst/>
          </a:prstGeom>
        </p:spPr>
      </p:pic>
    </p:spTree>
    <p:extLst>
      <p:ext uri="{BB962C8B-B14F-4D97-AF65-F5344CB8AC3E}">
        <p14:creationId xmlns:p14="http://schemas.microsoft.com/office/powerpoint/2010/main" val="321281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基于模拟退火的采样</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e>
                    </m:d>
                  </m:oMath>
                </a14:m>
                <a:r>
                  <a:rPr lang="en-US" altLang="zh-CN" dirty="0" smtClean="0"/>
                  <a:t>,</a:t>
                </a:r>
              </a:p>
              <a:p>
                <a:pPr lvl="1"/>
                <a:r>
                  <a:rPr lang="zh-CN" altLang="en-US" dirty="0" smtClean="0"/>
                  <a:t>在实参数空间，</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𝜖</m:t>
                        </m:r>
                      </m:e>
                      <m:sub>
                        <m:r>
                          <a:rPr lang="en-US" altLang="zh-CN" b="0" i="1" smtClean="0">
                            <a:latin typeface="Cambria Math" panose="02040503050406030204" pitchFamily="18" charset="0"/>
                          </a:rPr>
                          <m:t>𝑘</m:t>
                        </m:r>
                      </m:sub>
                    </m:sSub>
                    <m:r>
                      <a:rPr lang="zh-CN" altLang="en-US" i="1">
                        <a:latin typeface="Cambria Math" panose="02040503050406030204" pitchFamily="18" charset="0"/>
                      </a:rPr>
                      <m:t>，</m:t>
                    </m:r>
                  </m:oMath>
                </a14:m>
                <a:r>
                  <a:rPr lang="zh-CN" altLang="en-US" dirty="0" smtClean="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𝒩</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r>
                          <m:rPr>
                            <m:sty m:val="p"/>
                          </m:rPr>
                          <a:rPr lang="en-US" altLang="zh-CN" b="0" i="0" smtClean="0">
                            <a:latin typeface="Cambria Math" panose="02040503050406030204" pitchFamily="18" charset="0"/>
                          </a:rPr>
                          <m:t>Σ</m:t>
                        </m:r>
                      </m:e>
                    </m:d>
                  </m:oMath>
                </a14:m>
                <a:endParaRPr lang="en-US" altLang="zh-CN" dirty="0" smtClean="0"/>
              </a:p>
              <a:p>
                <a:r>
                  <a:rPr lang="zh-CN" altLang="en-US" dirty="0" smtClean="0"/>
                  <a:t>新采样被接受的概率</a:t>
                </a:r>
                <a:endParaRPr lang="en-US" altLang="zh-CN" dirty="0" smtClean="0"/>
              </a:p>
              <a:p>
                <a:pPr lvl="1"/>
                <a14:m>
                  <m:oMath xmlns:m="http://schemas.openxmlformats.org/officeDocument/2006/math">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𝑇</m:t>
                                    </m:r>
                                  </m:e>
                                </m:d>
                              </m:e>
                            </m:func>
                          </m:e>
                        </m:d>
                      </m:e>
                    </m:func>
                  </m:oMath>
                </a14:m>
                <a:endParaRPr lang="en-US" altLang="zh-CN" dirty="0" smtClean="0"/>
              </a:p>
              <a:p>
                <a:pPr lvl="1"/>
                <a:r>
                  <a:rPr lang="zh-CN" altLang="en-US" dirty="0" smtClean="0"/>
                  <a:t>被接受后：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oMath>
                </a14:m>
                <a:endParaRPr lang="en-US" altLang="zh-CN" dirty="0" smtClean="0"/>
              </a:p>
              <a:p>
                <a:pPr lvl="1"/>
                <a:r>
                  <a:rPr lang="zh-CN" altLang="en-US" dirty="0"/>
                  <a:t>否</a:t>
                </a:r>
                <a:r>
                  <a:rPr lang="zh-CN" altLang="en-US" dirty="0" smtClean="0"/>
                  <a:t>则：</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oMath>
                </a14:m>
                <a:endParaRPr lang="en-US" altLang="zh-CN" dirty="0" smtClean="0"/>
              </a:p>
              <a:p>
                <a:r>
                  <a:rPr lang="zh-CN" altLang="en-US" dirty="0"/>
                  <a:t>如</a:t>
                </a:r>
                <a:r>
                  <a:rPr lang="zh-CN" altLang="en-US" dirty="0" smtClean="0"/>
                  <a:t>果新状态在更低的能量上，就一定被接受</a:t>
                </a:r>
                <a:endParaRPr lang="en-US" altLang="zh-CN" dirty="0" smtClean="0"/>
              </a:p>
              <a:p>
                <a:r>
                  <a:rPr lang="zh-CN" altLang="en-US" dirty="0"/>
                  <a:t>如</a:t>
                </a:r>
                <a:r>
                  <a:rPr lang="zh-CN" altLang="en-US" dirty="0" smtClean="0"/>
                  <a:t>果新状态在更高的能量上（可能性更低），以概率接受。</a:t>
                </a:r>
                <a:endParaRPr lang="en-US" altLang="zh-CN" dirty="0" smtClean="0"/>
              </a:p>
              <a:p>
                <a:pPr lvl="1"/>
                <a:r>
                  <a:rPr lang="zh-CN" altLang="en-US" dirty="0" smtClean="0"/>
                  <a:t>接受概率依赖于温度</a:t>
                </a:r>
                <a:endParaRPr lang="en-US" altLang="zh-CN" dirty="0" smtClean="0"/>
              </a:p>
              <a:p>
                <a:pPr lvl="1"/>
                <a:r>
                  <a:rPr lang="zh-CN" altLang="en-US" dirty="0" smtClean="0"/>
                  <a:t>随着温度降低，接受概率逐渐降低</a:t>
                </a:r>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37</a:t>
            </a:fld>
            <a:endParaRPr lang="zh-CN" altLang="en-US"/>
          </a:p>
        </p:txBody>
      </p:sp>
    </p:spTree>
    <p:extLst>
      <p:ext uri="{BB962C8B-B14F-4D97-AF65-F5344CB8AC3E}">
        <p14:creationId xmlns:p14="http://schemas.microsoft.com/office/powerpoint/2010/main" val="204515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基于模拟退火的采样</a:t>
            </a:r>
          </a:p>
        </p:txBody>
      </p:sp>
      <p:sp>
        <p:nvSpPr>
          <p:cNvPr id="3" name="Content Placeholder 2"/>
          <p:cNvSpPr>
            <a:spLocks noGrp="1"/>
          </p:cNvSpPr>
          <p:nvPr>
            <p:ph idx="1"/>
          </p:nvPr>
        </p:nvSpPr>
        <p:spPr/>
        <p:txBody>
          <a:bodyPr>
            <a:normAutofit lnSpcReduction="10000"/>
          </a:bodyPr>
          <a:lstStyle/>
          <a:p>
            <a:r>
              <a:rPr lang="zh-CN" altLang="en-US" dirty="0" smtClean="0"/>
              <a:t>基于退火转移的马尔科夫链</a:t>
            </a:r>
            <a:endParaRPr lang="en-US" altLang="zh-CN" dirty="0" smtClean="0"/>
          </a:p>
          <a:p>
            <a:pPr lvl="1"/>
            <a:r>
              <a:rPr lang="zh-CN" altLang="en-US" dirty="0" smtClean="0"/>
              <a:t>临时从高温度的转移分布中采样，以在不同峰值间混合</a:t>
            </a:r>
            <a:endParaRPr lang="en-US" altLang="zh-CN" dirty="0" smtClean="0"/>
          </a:p>
          <a:p>
            <a:pPr lvl="1"/>
            <a:r>
              <a:rPr lang="zh-CN" altLang="en-US" dirty="0" smtClean="0"/>
              <a:t>从单位温度转移分布中采样</a:t>
            </a:r>
            <a:endParaRPr lang="en-US" altLang="zh-CN" dirty="0" smtClean="0"/>
          </a:p>
          <a:p>
            <a:pPr lvl="1"/>
            <a:r>
              <a:rPr lang="zh-CN" altLang="en-US" dirty="0"/>
              <a:t>用</a:t>
            </a:r>
            <a:r>
              <a:rPr lang="zh-CN" altLang="en-US" dirty="0" smtClean="0"/>
              <a:t>于受限布尔兹曼机</a:t>
            </a:r>
            <a:endParaRPr lang="en-US" altLang="zh-CN" dirty="0" smtClean="0"/>
          </a:p>
          <a:p>
            <a:r>
              <a:rPr lang="zh-CN" altLang="en-US" dirty="0"/>
              <a:t>并</a:t>
            </a:r>
            <a:r>
              <a:rPr lang="zh-CN" altLang="en-US" dirty="0" smtClean="0"/>
              <a:t>行退火</a:t>
            </a:r>
            <a:endParaRPr lang="en-US" altLang="zh-CN" dirty="0" smtClean="0"/>
          </a:p>
          <a:p>
            <a:pPr lvl="1"/>
            <a:r>
              <a:rPr lang="zh-CN" altLang="en-US" dirty="0"/>
              <a:t>多</a:t>
            </a:r>
            <a:r>
              <a:rPr lang="zh-CN" altLang="en-US" dirty="0" smtClean="0"/>
              <a:t>个</a:t>
            </a:r>
            <a:r>
              <a:rPr lang="zh-CN" altLang="en-US" dirty="0"/>
              <a:t>马尔科夫</a:t>
            </a:r>
            <a:r>
              <a:rPr lang="zh-CN" altLang="en-US" dirty="0" smtClean="0"/>
              <a:t>链，</a:t>
            </a:r>
            <a:r>
              <a:rPr lang="zh-CN" altLang="en-US" dirty="0"/>
              <a:t>转移概</a:t>
            </a:r>
            <a:r>
              <a:rPr lang="zh-CN" altLang="en-US" dirty="0" smtClean="0"/>
              <a:t>率的温度不同</a:t>
            </a:r>
            <a:endParaRPr lang="en-US" altLang="zh-CN" dirty="0" smtClean="0"/>
          </a:p>
          <a:p>
            <a:pPr lvl="1"/>
            <a:r>
              <a:rPr lang="zh-CN" altLang="en-US" dirty="0"/>
              <a:t>两个温度之间的随机跳</a:t>
            </a:r>
            <a:r>
              <a:rPr lang="zh-CN" altLang="en-US" dirty="0" smtClean="0"/>
              <a:t>转</a:t>
            </a:r>
            <a:endParaRPr lang="en-US" altLang="zh-CN" dirty="0"/>
          </a:p>
          <a:p>
            <a:pPr lvl="1"/>
            <a:r>
              <a:rPr lang="zh-CN" altLang="en-US" dirty="0" smtClean="0"/>
              <a:t>高温度</a:t>
            </a:r>
            <a:r>
              <a:rPr lang="zh-CN" altLang="en-US" dirty="0"/>
              <a:t>状态分布槽中的样</a:t>
            </a:r>
            <a:r>
              <a:rPr lang="zh-CN" altLang="en-US" dirty="0" smtClean="0"/>
              <a:t>本能跳</a:t>
            </a:r>
            <a:r>
              <a:rPr lang="zh-CN" altLang="en-US" dirty="0"/>
              <a:t>转到低温度分布的槽</a:t>
            </a:r>
            <a:endParaRPr lang="en-US" altLang="zh-CN" dirty="0" smtClean="0"/>
          </a:p>
          <a:p>
            <a:r>
              <a:rPr lang="zh-CN" altLang="en-US" dirty="0"/>
              <a:t>退</a:t>
            </a:r>
            <a:r>
              <a:rPr lang="zh-CN" altLang="en-US" dirty="0" smtClean="0"/>
              <a:t>火方法的主要问题</a:t>
            </a:r>
            <a:endParaRPr lang="en-US" altLang="zh-CN" dirty="0" smtClean="0"/>
          </a:p>
          <a:p>
            <a:pPr lvl="1"/>
            <a:r>
              <a:rPr lang="zh-CN" altLang="en-US" dirty="0"/>
              <a:t>温</a:t>
            </a:r>
            <a:r>
              <a:rPr lang="zh-CN" altLang="en-US" dirty="0" smtClean="0"/>
              <a:t>度的调控策略至关重</a:t>
            </a:r>
            <a:r>
              <a:rPr lang="zh-CN" altLang="en-US" smtClean="0"/>
              <a:t>要，</a:t>
            </a:r>
            <a:r>
              <a:rPr lang="zh-CN" altLang="en-US" smtClean="0">
                <a:solidFill>
                  <a:srgbClr val="FF0000"/>
                </a:solidFill>
              </a:rPr>
              <a:t>温</a:t>
            </a:r>
            <a:r>
              <a:rPr lang="zh-CN" altLang="en-US" dirty="0" smtClean="0">
                <a:solidFill>
                  <a:srgbClr val="FF0000"/>
                </a:solidFill>
              </a:rPr>
              <a:t>度下降要足够慢</a:t>
            </a:r>
            <a:endParaRPr lang="en-US" altLang="zh-CN" dirty="0" smtClean="0">
              <a:solidFill>
                <a:srgbClr val="FF0000"/>
              </a:solidFill>
            </a:endParaRPr>
          </a:p>
          <a:p>
            <a:pPr lvl="1"/>
            <a:r>
              <a:rPr lang="zh-CN" altLang="en-US" dirty="0" smtClean="0"/>
              <a:t>太快导致难以在不同的峰值之间混合</a:t>
            </a:r>
          </a:p>
          <a:p>
            <a:pPr lvl="1"/>
            <a:r>
              <a:rPr lang="zh-CN" altLang="en-US" dirty="0" smtClean="0"/>
              <a:t>太慢导致效率很低</a:t>
            </a:r>
            <a:endParaRPr lang="zh-CN" altLang="en-US" dirty="0"/>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38</a:t>
            </a:fld>
            <a:endParaRPr lang="zh-CN" altLang="en-US"/>
          </a:p>
        </p:txBody>
      </p:sp>
    </p:spTree>
    <p:extLst>
      <p:ext uri="{BB962C8B-B14F-4D97-AF65-F5344CB8AC3E}">
        <p14:creationId xmlns:p14="http://schemas.microsoft.com/office/powerpoint/2010/main" val="189989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804890" y="2863331"/>
            <a:ext cx="6192000" cy="1328776"/>
            <a:chOff x="5804890" y="2028060"/>
            <a:chExt cx="6192000" cy="1328776"/>
          </a:xfrm>
        </p:grpSpPr>
        <p:sp>
          <p:nvSpPr>
            <p:cNvPr id="109" name="矩形 96"/>
            <p:cNvSpPr/>
            <p:nvPr/>
          </p:nvSpPr>
          <p:spPr>
            <a:xfrm>
              <a:off x="6967734" y="2319680"/>
              <a:ext cx="4086781" cy="664726"/>
            </a:xfrm>
            <a:prstGeom prst="rect">
              <a:avLst/>
            </a:prstGeom>
            <a:blipFill dpi="0" rotWithShape="0">
              <a:blip r:embed="rId2">
                <a:alphaModFix amt="25000"/>
                <a:duotone>
                  <a:schemeClr val="bg2">
                    <a:shade val="45000"/>
                    <a:satMod val="135000"/>
                  </a:schemeClr>
                  <a:prstClr val="white"/>
                </a:duotone>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Group 102"/>
            <p:cNvGrpSpPr/>
            <p:nvPr/>
          </p:nvGrpSpPr>
          <p:grpSpPr>
            <a:xfrm>
              <a:off x="5804890" y="2028060"/>
              <a:ext cx="6192000" cy="1328776"/>
              <a:chOff x="5804890" y="999803"/>
              <a:chExt cx="6192000" cy="1328776"/>
            </a:xfrm>
          </p:grpSpPr>
          <p:cxnSp>
            <p:nvCxnSpPr>
              <p:cNvPr id="93" name="直接连接符 92"/>
              <p:cNvCxnSpPr/>
              <p:nvPr/>
            </p:nvCxnSpPr>
            <p:spPr>
              <a:xfrm flipV="1">
                <a:off x="6060979" y="999803"/>
                <a:ext cx="0" cy="1328776"/>
              </a:xfrm>
              <a:prstGeom prst="line">
                <a:avLst/>
              </a:prstGeom>
              <a:ln>
                <a:tailEnd type="none" w="sm" len="sm"/>
              </a:ln>
            </p:spPr>
            <p:style>
              <a:lnRef idx="2">
                <a:schemeClr val="dk1"/>
              </a:lnRef>
              <a:fillRef idx="1">
                <a:schemeClr val="lt1"/>
              </a:fillRef>
              <a:effectRef idx="0">
                <a:schemeClr val="dk1"/>
              </a:effectRef>
              <a:fontRef idx="minor">
                <a:schemeClr val="dk1"/>
              </a:fontRef>
            </p:style>
          </p:cxnSp>
          <p:grpSp>
            <p:nvGrpSpPr>
              <p:cNvPr id="97" name="Group 96"/>
              <p:cNvGrpSpPr/>
              <p:nvPr/>
            </p:nvGrpSpPr>
            <p:grpSpPr>
              <a:xfrm>
                <a:off x="5804890" y="1192437"/>
                <a:ext cx="6192000" cy="849048"/>
                <a:chOff x="5804890" y="1523595"/>
                <a:chExt cx="6192000" cy="849048"/>
              </a:xfrm>
            </p:grpSpPr>
            <p:cxnSp>
              <p:nvCxnSpPr>
                <p:cNvPr id="91" name="直接连接符 90"/>
                <p:cNvCxnSpPr/>
                <p:nvPr/>
              </p:nvCxnSpPr>
              <p:spPr>
                <a:xfrm flipV="1">
                  <a:off x="5804890" y="1523595"/>
                  <a:ext cx="6192000" cy="17755"/>
                </a:xfrm>
                <a:prstGeom prst="line">
                  <a:avLst/>
                </a:prstGeom>
                <a:ln>
                  <a:tailEnd type="none" w="sm" len="sm"/>
                </a:ln>
              </p:spPr>
              <p:style>
                <a:lnRef idx="2">
                  <a:schemeClr val="dk1"/>
                </a:lnRef>
                <a:fillRef idx="1">
                  <a:schemeClr val="lt1"/>
                </a:fillRef>
                <a:effectRef idx="0">
                  <a:schemeClr val="dk1"/>
                </a:effectRef>
                <a:fontRef idx="minor">
                  <a:schemeClr val="dk1"/>
                </a:fontRef>
              </p:style>
            </p:cxnSp>
            <p:cxnSp>
              <p:nvCxnSpPr>
                <p:cNvPr id="92" name="直接连接符 91"/>
                <p:cNvCxnSpPr/>
                <p:nvPr/>
              </p:nvCxnSpPr>
              <p:spPr>
                <a:xfrm flipV="1">
                  <a:off x="5804890" y="2354888"/>
                  <a:ext cx="6192000" cy="17755"/>
                </a:xfrm>
                <a:prstGeom prst="line">
                  <a:avLst/>
                </a:prstGeom>
                <a:ln>
                  <a:tailEnd type="none" w="sm" len="sm"/>
                </a:ln>
              </p:spPr>
              <p:style>
                <a:lnRef idx="2">
                  <a:schemeClr val="dk1"/>
                </a:lnRef>
                <a:fillRef idx="1">
                  <a:schemeClr val="lt1"/>
                </a:fillRef>
                <a:effectRef idx="0">
                  <a:schemeClr val="dk1"/>
                </a:effectRef>
                <a:fontRef idx="minor">
                  <a:schemeClr val="dk1"/>
                </a:fontRef>
              </p:style>
            </p:cxnSp>
            <p:sp>
              <p:nvSpPr>
                <p:cNvPr id="94" name="等腰三角形 94"/>
                <p:cNvSpPr/>
                <p:nvPr/>
              </p:nvSpPr>
              <p:spPr>
                <a:xfrm rot="5400000">
                  <a:off x="6326206" y="1749614"/>
                  <a:ext cx="408297" cy="351980"/>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5" name="椭圆 95"/>
                <p:cNvSpPr/>
                <p:nvPr/>
              </p:nvSpPr>
              <p:spPr>
                <a:xfrm>
                  <a:off x="6793733" y="1903521"/>
                  <a:ext cx="64683" cy="6468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useBgFill="1">
              <p:nvSpPr>
                <p:cNvPr id="96" name="等腰三角形 97"/>
                <p:cNvSpPr/>
                <p:nvPr/>
              </p:nvSpPr>
              <p:spPr>
                <a:xfrm rot="5400000">
                  <a:off x="6255146" y="1761680"/>
                  <a:ext cx="366724" cy="316141"/>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cxnSp>
          <p:nvCxnSpPr>
            <p:cNvPr id="101" name="直接连接符 84"/>
            <p:cNvCxnSpPr/>
            <p:nvPr/>
          </p:nvCxnSpPr>
          <p:spPr>
            <a:xfrm flipV="1">
              <a:off x="6793733" y="2220227"/>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grpSp>
      <p:sp>
        <p:nvSpPr>
          <p:cNvPr id="3" name="Slide Number Placeholder 2"/>
          <p:cNvSpPr>
            <a:spLocks noGrp="1"/>
          </p:cNvSpPr>
          <p:nvPr>
            <p:ph type="sldNum" sz="quarter" idx="12"/>
          </p:nvPr>
        </p:nvSpPr>
        <p:spPr>
          <a:ln>
            <a:noFill/>
          </a:ln>
        </p:spPr>
        <p:txBody>
          <a:bodyPr/>
          <a:lstStyle/>
          <a:p>
            <a:fld id="{9D7BC5A3-D355-4C8D-AD2C-5AC2CB0B116D}" type="slidenum">
              <a:rPr lang="zh-CN" altLang="en-US" smtClean="0"/>
              <a:t>39</a:t>
            </a:fld>
            <a:endParaRPr lang="zh-CN" altLang="en-US"/>
          </a:p>
        </p:txBody>
      </p:sp>
      <p:grpSp>
        <p:nvGrpSpPr>
          <p:cNvPr id="4" name="组合 1"/>
          <p:cNvGrpSpPr/>
          <p:nvPr/>
        </p:nvGrpSpPr>
        <p:grpSpPr>
          <a:xfrm>
            <a:off x="95463" y="1413768"/>
            <a:ext cx="5227003" cy="4042367"/>
            <a:chOff x="3204345" y="1148987"/>
            <a:chExt cx="5227003" cy="4042367"/>
          </a:xfrm>
        </p:grpSpPr>
        <p:grpSp>
          <p:nvGrpSpPr>
            <p:cNvPr id="5" name="组合 2"/>
            <p:cNvGrpSpPr/>
            <p:nvPr/>
          </p:nvGrpSpPr>
          <p:grpSpPr>
            <a:xfrm>
              <a:off x="3941860" y="1686047"/>
              <a:ext cx="3240000" cy="3240000"/>
              <a:chOff x="4458000" y="1715032"/>
              <a:chExt cx="3240000" cy="3240000"/>
            </a:xfrm>
          </p:grpSpPr>
          <p:sp>
            <p:nvSpPr>
              <p:cNvPr id="78" name="椭圆 75"/>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9" name="椭圆 76"/>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0" name="椭圆 77"/>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3"/>
            <p:cNvGrpSpPr/>
            <p:nvPr/>
          </p:nvGrpSpPr>
          <p:grpSpPr>
            <a:xfrm>
              <a:off x="5422292" y="2072905"/>
              <a:ext cx="279136" cy="279136"/>
              <a:chOff x="6915602" y="1431728"/>
              <a:chExt cx="301944" cy="301944"/>
            </a:xfrm>
          </p:grpSpPr>
          <p:sp>
            <p:nvSpPr>
              <p:cNvPr id="76" name="椭圆 73"/>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 name="椭圆 74"/>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7" name="直接连接符 4"/>
            <p:cNvCxnSpPr/>
            <p:nvPr/>
          </p:nvCxnSpPr>
          <p:spPr>
            <a:xfrm flipV="1">
              <a:off x="3204345" y="3489380"/>
              <a:ext cx="4767309" cy="17755"/>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nvGrpSpPr>
            <p:cNvPr id="8" name="组合 5"/>
            <p:cNvGrpSpPr/>
            <p:nvPr/>
          </p:nvGrpSpPr>
          <p:grpSpPr>
            <a:xfrm>
              <a:off x="5422292" y="4260054"/>
              <a:ext cx="279136" cy="279136"/>
              <a:chOff x="6915602" y="1431728"/>
              <a:chExt cx="301944" cy="301944"/>
            </a:xfrm>
          </p:grpSpPr>
          <p:sp>
            <p:nvSpPr>
              <p:cNvPr id="74" name="椭圆 71"/>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椭圆 72"/>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 name="组合 6"/>
            <p:cNvGrpSpPr/>
            <p:nvPr/>
          </p:nvGrpSpPr>
          <p:grpSpPr>
            <a:xfrm>
              <a:off x="4612292" y="2545470"/>
              <a:ext cx="279136" cy="279136"/>
              <a:chOff x="6915602" y="1431728"/>
              <a:chExt cx="301944" cy="301944"/>
            </a:xfrm>
          </p:grpSpPr>
          <p:sp>
            <p:nvSpPr>
              <p:cNvPr id="72" name="椭圆 69"/>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 name="椭圆 70"/>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0" name="组合 7"/>
            <p:cNvGrpSpPr/>
            <p:nvPr/>
          </p:nvGrpSpPr>
          <p:grpSpPr>
            <a:xfrm>
              <a:off x="4612292" y="3787489"/>
              <a:ext cx="279136" cy="279136"/>
              <a:chOff x="6915602" y="1431728"/>
              <a:chExt cx="301944" cy="301944"/>
            </a:xfrm>
          </p:grpSpPr>
          <p:sp>
            <p:nvSpPr>
              <p:cNvPr id="70" name="椭圆 67"/>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椭圆 68"/>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1" name="组合 8"/>
            <p:cNvGrpSpPr/>
            <p:nvPr/>
          </p:nvGrpSpPr>
          <p:grpSpPr>
            <a:xfrm>
              <a:off x="6236828" y="2545470"/>
              <a:ext cx="279136" cy="279136"/>
              <a:chOff x="6915602" y="1431728"/>
              <a:chExt cx="301944" cy="301944"/>
            </a:xfrm>
          </p:grpSpPr>
          <p:sp>
            <p:nvSpPr>
              <p:cNvPr id="68" name="椭圆 65"/>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6"/>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 name="组合 9"/>
            <p:cNvGrpSpPr/>
            <p:nvPr/>
          </p:nvGrpSpPr>
          <p:grpSpPr>
            <a:xfrm>
              <a:off x="6236828" y="3787489"/>
              <a:ext cx="279136" cy="279136"/>
              <a:chOff x="6915602" y="1431728"/>
              <a:chExt cx="301944" cy="301944"/>
            </a:xfrm>
          </p:grpSpPr>
          <p:sp>
            <p:nvSpPr>
              <p:cNvPr id="66" name="椭圆 63"/>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 name="椭圆 64"/>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0"/>
            <p:cNvGrpSpPr/>
            <p:nvPr/>
          </p:nvGrpSpPr>
          <p:grpSpPr>
            <a:xfrm>
              <a:off x="3779520" y="1629602"/>
              <a:ext cx="3616960" cy="3561752"/>
              <a:chOff x="3779520" y="1629602"/>
              <a:chExt cx="3616960" cy="3561752"/>
            </a:xfrm>
          </p:grpSpPr>
          <p:cxnSp>
            <p:nvCxnSpPr>
              <p:cNvPr id="64" name="直接连接符 61"/>
              <p:cNvCxnSpPr/>
              <p:nvPr userDrawn="1"/>
            </p:nvCxnSpPr>
            <p:spPr>
              <a:xfrm>
                <a:off x="3779520" y="2394956"/>
                <a:ext cx="3616960" cy="1840976"/>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cxnSp>
            <p:nvCxnSpPr>
              <p:cNvPr id="65" name="直接连接符 62"/>
              <p:cNvCxnSpPr/>
              <p:nvPr userDrawn="1"/>
            </p:nvCxnSpPr>
            <p:spPr>
              <a:xfrm>
                <a:off x="4612292" y="1629602"/>
                <a:ext cx="2032348" cy="3561752"/>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grpSp>
          <p:nvGrpSpPr>
            <p:cNvPr id="14" name="组合 11"/>
            <p:cNvGrpSpPr/>
            <p:nvPr/>
          </p:nvGrpSpPr>
          <p:grpSpPr>
            <a:xfrm rot="16200000">
              <a:off x="3861896" y="1506940"/>
              <a:ext cx="3616960" cy="3561752"/>
              <a:chOff x="3779520" y="1629602"/>
              <a:chExt cx="3616960" cy="3561752"/>
            </a:xfrm>
          </p:grpSpPr>
          <p:cxnSp>
            <p:nvCxnSpPr>
              <p:cNvPr id="62" name="直接连接符 59"/>
              <p:cNvCxnSpPr/>
              <p:nvPr userDrawn="1"/>
            </p:nvCxnSpPr>
            <p:spPr>
              <a:xfrm>
                <a:off x="3779520" y="2394956"/>
                <a:ext cx="3616960" cy="1840976"/>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cxnSp>
            <p:nvCxnSpPr>
              <p:cNvPr id="63" name="直接连接符 60"/>
              <p:cNvCxnSpPr/>
              <p:nvPr userDrawn="1"/>
            </p:nvCxnSpPr>
            <p:spPr>
              <a:xfrm>
                <a:off x="4612292" y="1629602"/>
                <a:ext cx="2032348" cy="3561752"/>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grpSp>
          <p:nvGrpSpPr>
            <p:cNvPr id="15" name="组合 12"/>
            <p:cNvGrpSpPr/>
            <p:nvPr/>
          </p:nvGrpSpPr>
          <p:grpSpPr>
            <a:xfrm>
              <a:off x="6397877" y="1380037"/>
              <a:ext cx="2033471" cy="2033471"/>
              <a:chOff x="8272465" y="1479335"/>
              <a:chExt cx="1613197" cy="1613197"/>
            </a:xfrm>
          </p:grpSpPr>
          <p:grpSp>
            <p:nvGrpSpPr>
              <p:cNvPr id="39" name="组合 36"/>
              <p:cNvGrpSpPr/>
              <p:nvPr userDrawn="1"/>
            </p:nvGrpSpPr>
            <p:grpSpPr>
              <a:xfrm>
                <a:off x="8272465" y="1479335"/>
                <a:ext cx="1613197" cy="1613197"/>
                <a:chOff x="4458000" y="1715032"/>
                <a:chExt cx="3240000" cy="3240000"/>
              </a:xfrm>
            </p:grpSpPr>
            <p:sp>
              <p:nvSpPr>
                <p:cNvPr id="59" name="椭圆 56"/>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椭圆 57"/>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椭圆 58"/>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0" name="组合 37"/>
              <p:cNvGrpSpPr/>
              <p:nvPr userDrawn="1"/>
            </p:nvGrpSpPr>
            <p:grpSpPr>
              <a:xfrm>
                <a:off x="8586067" y="1720236"/>
                <a:ext cx="985998" cy="1093816"/>
                <a:chOff x="8582069" y="1755978"/>
                <a:chExt cx="985998" cy="1093816"/>
              </a:xfrm>
            </p:grpSpPr>
            <p:grpSp>
              <p:nvGrpSpPr>
                <p:cNvPr id="41" name="组合 38"/>
                <p:cNvGrpSpPr/>
                <p:nvPr userDrawn="1"/>
              </p:nvGrpSpPr>
              <p:grpSpPr>
                <a:xfrm>
                  <a:off x="8998754" y="1755978"/>
                  <a:ext cx="192184" cy="192184"/>
                  <a:chOff x="8860143" y="2545060"/>
                  <a:chExt cx="139804" cy="139804"/>
                </a:xfrm>
              </p:grpSpPr>
              <p:sp>
                <p:nvSpPr>
                  <p:cNvPr id="57" name="椭圆 54"/>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椭圆 55"/>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2" name="组合 39"/>
                <p:cNvGrpSpPr/>
                <p:nvPr userDrawn="1"/>
              </p:nvGrpSpPr>
              <p:grpSpPr>
                <a:xfrm>
                  <a:off x="8582069" y="2049911"/>
                  <a:ext cx="192184" cy="192184"/>
                  <a:chOff x="8860143" y="2545060"/>
                  <a:chExt cx="139804" cy="139804"/>
                </a:xfrm>
              </p:grpSpPr>
              <p:sp>
                <p:nvSpPr>
                  <p:cNvPr id="55" name="椭圆 52"/>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椭圆 53"/>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3" name="组合 40"/>
                <p:cNvGrpSpPr/>
                <p:nvPr userDrawn="1"/>
              </p:nvGrpSpPr>
              <p:grpSpPr>
                <a:xfrm>
                  <a:off x="8582069" y="2441991"/>
                  <a:ext cx="192184" cy="192184"/>
                  <a:chOff x="8860143" y="2545060"/>
                  <a:chExt cx="139804" cy="139804"/>
                </a:xfrm>
              </p:grpSpPr>
              <p:sp>
                <p:nvSpPr>
                  <p:cNvPr id="53" name="椭圆 50"/>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椭圆 51"/>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4" name="组合 41"/>
                <p:cNvGrpSpPr/>
                <p:nvPr userDrawn="1"/>
              </p:nvGrpSpPr>
              <p:grpSpPr>
                <a:xfrm>
                  <a:off x="9021276" y="2652765"/>
                  <a:ext cx="197029" cy="197029"/>
                  <a:chOff x="8858380" y="2543297"/>
                  <a:chExt cx="143329" cy="143329"/>
                </a:xfrm>
              </p:grpSpPr>
              <p:sp>
                <p:nvSpPr>
                  <p:cNvPr id="51" name="椭圆 48"/>
                  <p:cNvSpPr/>
                  <p:nvPr/>
                </p:nvSpPr>
                <p:spPr>
                  <a:xfrm>
                    <a:off x="8858380" y="2543297"/>
                    <a:ext cx="143329" cy="14332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椭圆 49"/>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5" name="组合 42"/>
                <p:cNvGrpSpPr/>
                <p:nvPr userDrawn="1"/>
              </p:nvGrpSpPr>
              <p:grpSpPr>
                <a:xfrm>
                  <a:off x="9375883" y="2049911"/>
                  <a:ext cx="192184" cy="192184"/>
                  <a:chOff x="8860143" y="2545060"/>
                  <a:chExt cx="139804" cy="139804"/>
                </a:xfrm>
              </p:grpSpPr>
              <p:sp>
                <p:nvSpPr>
                  <p:cNvPr id="49" name="椭圆 46"/>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椭圆 47"/>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6" name="组合 43"/>
                <p:cNvGrpSpPr/>
                <p:nvPr userDrawn="1"/>
              </p:nvGrpSpPr>
              <p:grpSpPr>
                <a:xfrm>
                  <a:off x="9375883" y="2414592"/>
                  <a:ext cx="192184" cy="192184"/>
                  <a:chOff x="8860143" y="2545060"/>
                  <a:chExt cx="139804" cy="139804"/>
                </a:xfrm>
              </p:grpSpPr>
              <p:sp>
                <p:nvSpPr>
                  <p:cNvPr id="47" name="椭圆 44"/>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椭圆 45"/>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grpSp>
          <p:nvGrpSpPr>
            <p:cNvPr id="16" name="组合 13"/>
            <p:cNvGrpSpPr/>
            <p:nvPr/>
          </p:nvGrpSpPr>
          <p:grpSpPr>
            <a:xfrm>
              <a:off x="3290189" y="1148987"/>
              <a:ext cx="1209969" cy="1209969"/>
              <a:chOff x="3290189" y="1148987"/>
              <a:chExt cx="1209969" cy="1209969"/>
            </a:xfrm>
          </p:grpSpPr>
          <p:grpSp>
            <p:nvGrpSpPr>
              <p:cNvPr id="17" name="组合 14"/>
              <p:cNvGrpSpPr/>
              <p:nvPr userDrawn="1"/>
            </p:nvGrpSpPr>
            <p:grpSpPr>
              <a:xfrm>
                <a:off x="3290189" y="1148987"/>
                <a:ext cx="1209969" cy="1209969"/>
                <a:chOff x="4458000" y="1715032"/>
                <a:chExt cx="3240000" cy="3240000"/>
              </a:xfrm>
            </p:grpSpPr>
            <p:sp>
              <p:nvSpPr>
                <p:cNvPr id="36" name="椭圆 33"/>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4"/>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椭圆 35"/>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8" name="组合 15"/>
              <p:cNvGrpSpPr/>
              <p:nvPr userDrawn="1"/>
            </p:nvGrpSpPr>
            <p:grpSpPr>
              <a:xfrm>
                <a:off x="3838358" y="1330096"/>
                <a:ext cx="143299" cy="143299"/>
                <a:chOff x="8860553" y="2545471"/>
                <a:chExt cx="138982" cy="138982"/>
              </a:xfrm>
            </p:grpSpPr>
            <p:sp>
              <p:nvSpPr>
                <p:cNvPr id="34" name="椭圆 31"/>
                <p:cNvSpPr/>
                <p:nvPr/>
              </p:nvSpPr>
              <p:spPr>
                <a:xfrm>
                  <a:off x="8860553" y="2545471"/>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2"/>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6"/>
              <p:cNvGrpSpPr/>
              <p:nvPr userDrawn="1"/>
            </p:nvGrpSpPr>
            <p:grpSpPr>
              <a:xfrm>
                <a:off x="3525826" y="1550558"/>
                <a:ext cx="143299" cy="143299"/>
                <a:chOff x="8860553" y="2545470"/>
                <a:chExt cx="138982" cy="138982"/>
              </a:xfrm>
            </p:grpSpPr>
            <p:sp>
              <p:nvSpPr>
                <p:cNvPr id="32" name="椭圆 29"/>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0"/>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0" name="组合 17"/>
              <p:cNvGrpSpPr/>
              <p:nvPr userDrawn="1"/>
            </p:nvGrpSpPr>
            <p:grpSpPr>
              <a:xfrm>
                <a:off x="3525826" y="1844636"/>
                <a:ext cx="143299" cy="143299"/>
                <a:chOff x="8860553" y="2545470"/>
                <a:chExt cx="138982" cy="138982"/>
              </a:xfrm>
            </p:grpSpPr>
            <p:sp>
              <p:nvSpPr>
                <p:cNvPr id="30" name="椭圆 27"/>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28"/>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1" name="组合 18"/>
              <p:cNvGrpSpPr/>
              <p:nvPr userDrawn="1"/>
            </p:nvGrpSpPr>
            <p:grpSpPr>
              <a:xfrm>
                <a:off x="3846365" y="2008020"/>
                <a:ext cx="143299" cy="143299"/>
                <a:chOff x="8850141" y="2548833"/>
                <a:chExt cx="138982" cy="138982"/>
              </a:xfrm>
            </p:grpSpPr>
            <p:sp>
              <p:nvSpPr>
                <p:cNvPr id="28" name="椭圆 25"/>
                <p:cNvSpPr/>
                <p:nvPr/>
              </p:nvSpPr>
              <p:spPr>
                <a:xfrm>
                  <a:off x="8850141" y="2548833"/>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6"/>
                <p:cNvSpPr/>
                <p:nvPr/>
              </p:nvSpPr>
              <p:spPr>
                <a:xfrm rot="1905853">
                  <a:off x="8883632" y="2582324"/>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19"/>
              <p:cNvGrpSpPr/>
              <p:nvPr userDrawn="1"/>
            </p:nvGrpSpPr>
            <p:grpSpPr>
              <a:xfrm>
                <a:off x="4121221" y="1550558"/>
                <a:ext cx="143299" cy="143299"/>
                <a:chOff x="8860553" y="2545470"/>
                <a:chExt cx="138982" cy="138982"/>
              </a:xfrm>
            </p:grpSpPr>
            <p:sp>
              <p:nvSpPr>
                <p:cNvPr id="26" name="椭圆 23"/>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4"/>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0"/>
              <p:cNvGrpSpPr/>
              <p:nvPr userDrawn="1"/>
            </p:nvGrpSpPr>
            <p:grpSpPr>
              <a:xfrm>
                <a:off x="4121221" y="1824085"/>
                <a:ext cx="143299" cy="143299"/>
                <a:chOff x="8860553" y="2545470"/>
                <a:chExt cx="138982" cy="138982"/>
              </a:xfrm>
            </p:grpSpPr>
            <p:sp>
              <p:nvSpPr>
                <p:cNvPr id="24" name="椭圆 21"/>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2"/>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sp>
        <p:nvSpPr>
          <p:cNvPr id="81" name="文本框 78"/>
          <p:cNvSpPr txBox="1"/>
          <p:nvPr/>
        </p:nvSpPr>
        <p:spPr>
          <a:xfrm>
            <a:off x="1786890" y="2877644"/>
            <a:ext cx="1415772" cy="830997"/>
          </a:xfrm>
          <a:prstGeom prst="rect">
            <a:avLst/>
          </a:prstGeom>
          <a:noFill/>
        </p:spPr>
        <p:txBody>
          <a:bodyPr wrap="none" rtlCol="0">
            <a:spAutoFit/>
          </a:bodyPr>
          <a:lstStyle/>
          <a:p>
            <a:r>
              <a:rPr lang="zh-CN" altLang="en-US" sz="4800" b="1" dirty="0">
                <a:latin typeface="微软雅黑" panose="020B0503020204020204" pitchFamily="34" charset="-122"/>
                <a:ea typeface="微软雅黑" panose="020B0503020204020204" pitchFamily="34" charset="-122"/>
              </a:rPr>
              <a:t>目录</a:t>
            </a:r>
          </a:p>
        </p:txBody>
      </p:sp>
      <p:sp>
        <p:nvSpPr>
          <p:cNvPr id="83" name="文本框 79"/>
          <p:cNvSpPr txBox="1"/>
          <p:nvPr/>
        </p:nvSpPr>
        <p:spPr>
          <a:xfrm>
            <a:off x="7075360" y="2375193"/>
            <a:ext cx="3139001" cy="58477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1</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蒙特卡洛方法</a:t>
            </a:r>
            <a:endParaRPr lang="zh-CN" altLang="en-US" sz="3200" dirty="0">
              <a:latin typeface="微软雅黑" panose="020B0503020204020204" pitchFamily="34" charset="-122"/>
              <a:ea typeface="微软雅黑" panose="020B0503020204020204" pitchFamily="34" charset="-122"/>
            </a:endParaRPr>
          </a:p>
        </p:txBody>
      </p:sp>
      <p:sp>
        <p:nvSpPr>
          <p:cNvPr id="84" name="文本框 80"/>
          <p:cNvSpPr txBox="1"/>
          <p:nvPr/>
        </p:nvSpPr>
        <p:spPr>
          <a:xfrm>
            <a:off x="7085520" y="3198637"/>
            <a:ext cx="3139001" cy="58477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b="1" dirty="0">
                <a:latin typeface="微软雅黑" panose="020B0503020204020204" pitchFamily="34" charset="-122"/>
                <a:ea typeface="微软雅黑" panose="020B0503020204020204" pitchFamily="34" charset="-122"/>
              </a:rPr>
              <a:t>2</a:t>
            </a:r>
            <a:r>
              <a:rPr lang="en-US" altLang="zh-CN" sz="3200" b="1" dirty="0" smtClean="0">
                <a:latin typeface="微软雅黑" panose="020B0503020204020204" pitchFamily="34" charset="-122"/>
                <a:ea typeface="微软雅黑" panose="020B0503020204020204" pitchFamily="34" charset="-122"/>
              </a:rPr>
              <a:t>. </a:t>
            </a:r>
            <a:r>
              <a:rPr lang="zh-CN" altLang="en-US" sz="3200" b="1" dirty="0">
                <a:latin typeface="微软雅黑" panose="020B0503020204020204" pitchFamily="34" charset="-122"/>
                <a:ea typeface="微软雅黑" panose="020B0503020204020204" pitchFamily="34" charset="-122"/>
              </a:rPr>
              <a:t>求解</a:t>
            </a:r>
            <a:r>
              <a:rPr lang="zh-CN" altLang="en-US" sz="3200" b="1" dirty="0" smtClean="0">
                <a:latin typeface="微软雅黑" panose="020B0503020204020204" pitchFamily="34" charset="-122"/>
                <a:ea typeface="微软雅黑" panose="020B0503020204020204" pitchFamily="34" charset="-122"/>
              </a:rPr>
              <a:t>配分函数</a:t>
            </a:r>
            <a:endParaRPr lang="zh-CN" altLang="en-US" sz="3200" b="1" dirty="0">
              <a:latin typeface="微软雅黑" panose="020B0503020204020204" pitchFamily="34" charset="-122"/>
              <a:ea typeface="微软雅黑" panose="020B0503020204020204" pitchFamily="34" charset="-122"/>
            </a:endParaRPr>
          </a:p>
        </p:txBody>
      </p:sp>
      <p:sp>
        <p:nvSpPr>
          <p:cNvPr id="85" name="文本框 81"/>
          <p:cNvSpPr txBox="1"/>
          <p:nvPr/>
        </p:nvSpPr>
        <p:spPr>
          <a:xfrm>
            <a:off x="7085520" y="4022081"/>
            <a:ext cx="2287806" cy="58477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3</a:t>
            </a:r>
            <a:r>
              <a:rPr lang="en-US" altLang="zh-CN" sz="3200" dirty="0" smtClean="0">
                <a:latin typeface="微软雅黑" panose="020B0503020204020204" pitchFamily="34" charset="-122"/>
                <a:ea typeface="微软雅黑" panose="020B0503020204020204" pitchFamily="34" charset="-122"/>
              </a:rPr>
              <a:t>. </a:t>
            </a:r>
            <a:r>
              <a:rPr lang="zh-CN" altLang="en-US" sz="3200" dirty="0">
                <a:latin typeface="微软雅黑" panose="020B0503020204020204" pitchFamily="34" charset="-122"/>
                <a:ea typeface="微软雅黑" panose="020B0503020204020204" pitchFamily="34" charset="-122"/>
              </a:rPr>
              <a:t>近似</a:t>
            </a:r>
            <a:r>
              <a:rPr lang="zh-CN" altLang="en-US" sz="3200" dirty="0" smtClean="0">
                <a:latin typeface="微软雅黑" panose="020B0503020204020204" pitchFamily="34" charset="-122"/>
                <a:ea typeface="微软雅黑" panose="020B0503020204020204" pitchFamily="34" charset="-122"/>
              </a:rPr>
              <a:t>推断</a:t>
            </a:r>
            <a:endParaRPr lang="zh-CN" altLang="en-US" sz="3200" dirty="0">
              <a:latin typeface="微软雅黑" panose="020B0503020204020204" pitchFamily="34" charset="-122"/>
              <a:ea typeface="微软雅黑" panose="020B0503020204020204" pitchFamily="34" charset="-122"/>
            </a:endParaRPr>
          </a:p>
        </p:txBody>
      </p:sp>
      <p:cxnSp>
        <p:nvCxnSpPr>
          <p:cNvPr id="87" name="直接连接符 84"/>
          <p:cNvCxnSpPr/>
          <p:nvPr/>
        </p:nvCxnSpPr>
        <p:spPr>
          <a:xfrm flipV="1">
            <a:off x="6793733" y="3883281"/>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88" name="直接连接符 85"/>
          <p:cNvCxnSpPr/>
          <p:nvPr/>
        </p:nvCxnSpPr>
        <p:spPr>
          <a:xfrm flipV="1">
            <a:off x="6793733" y="4714808"/>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100" name="直接连接符 84"/>
          <p:cNvCxnSpPr/>
          <p:nvPr/>
        </p:nvCxnSpPr>
        <p:spPr>
          <a:xfrm flipV="1">
            <a:off x="6793733" y="3051754"/>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9651177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蒙特卡洛方法基础</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把求和或积分看作</a:t>
                </a:r>
                <a:r>
                  <a:rPr lang="zh-CN" altLang="en-US" dirty="0" smtClean="0">
                    <a:solidFill>
                      <a:srgbClr val="FF0000"/>
                    </a:solidFill>
                  </a:rPr>
                  <a:t>某</a:t>
                </a:r>
                <a:r>
                  <a:rPr lang="zh-CN" altLang="en-US" dirty="0">
                    <a:solidFill>
                      <a:srgbClr val="FF0000"/>
                    </a:solidFill>
                  </a:rPr>
                  <a:t>分</a:t>
                </a:r>
                <a:r>
                  <a:rPr lang="zh-CN" altLang="en-US" dirty="0" smtClean="0">
                    <a:solidFill>
                      <a:srgbClr val="FF0000"/>
                    </a:solidFill>
                  </a:rPr>
                  <a:t>布的期</a:t>
                </a:r>
                <a:r>
                  <a:rPr lang="zh-CN" altLang="en-US" dirty="0">
                    <a:solidFill>
                      <a:srgbClr val="FF0000"/>
                    </a:solidFill>
                  </a:rPr>
                  <a:t>望</a:t>
                </a:r>
                <a:r>
                  <a:rPr lang="zh-CN" altLang="en-US" dirty="0" smtClean="0"/>
                  <a:t>，通</a:t>
                </a:r>
                <a:r>
                  <a:rPr lang="zh-CN" altLang="en-US" dirty="0"/>
                  <a:t>过</a:t>
                </a:r>
                <a:r>
                  <a:rPr lang="zh-CN" altLang="en-US" dirty="0">
                    <a:solidFill>
                      <a:srgbClr val="FF0000"/>
                    </a:solidFill>
                  </a:rPr>
                  <a:t>估</a:t>
                </a:r>
                <a:r>
                  <a:rPr lang="zh-CN" altLang="en-US" dirty="0" smtClean="0">
                    <a:solidFill>
                      <a:srgbClr val="FF0000"/>
                    </a:solidFill>
                  </a:rPr>
                  <a:t>计平</a:t>
                </a:r>
                <a:r>
                  <a:rPr lang="zh-CN" altLang="en-US" dirty="0">
                    <a:solidFill>
                      <a:srgbClr val="FF0000"/>
                    </a:solidFill>
                  </a:rPr>
                  <a:t>均值</a:t>
                </a:r>
                <a:r>
                  <a:rPr lang="zh-CN" altLang="en-US" dirty="0"/>
                  <a:t>来近</a:t>
                </a:r>
                <a:r>
                  <a:rPr lang="zh-CN" altLang="en-US" dirty="0" smtClean="0"/>
                  <a:t>似期</a:t>
                </a:r>
                <a:r>
                  <a:rPr lang="zh-CN" altLang="en-US" dirty="0"/>
                  <a:t>望</a:t>
                </a:r>
                <a:r>
                  <a:rPr lang="zh-CN" altLang="en-US" dirty="0" smtClean="0"/>
                  <a:t>。</a:t>
                </a:r>
                <a:endParaRPr lang="en-US" altLang="zh-CN" dirty="0" smtClean="0"/>
              </a:p>
              <a:p>
                <a:r>
                  <a:rPr lang="zh-CN" altLang="en-US" dirty="0" smtClean="0"/>
                  <a:t>考虑如下估计的求和或者积分</a:t>
                </a:r>
                <a:endParaRPr lang="en-US" altLang="zh-CN" dirty="0" smtClean="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𝑥</m:t>
                          </m:r>
                        </m:sub>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nary>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a:rPr lang="en-US" altLang="zh-CN" b="0" i="1" smtClean="0">
                              <a:latin typeface="Cambria Math" panose="02040503050406030204" pitchFamily="18" charset="0"/>
                            </a:rPr>
                            <m:t>𝑝</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oMath>
                  </m:oMathPara>
                </a14:m>
                <a:endParaRPr lang="en-US" altLang="zh-CN" dirty="0" smtClean="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a:rPr lang="en-US" altLang="zh-CN" b="0" i="1" smtClean="0">
                              <a:latin typeface="Cambria Math" panose="02040503050406030204" pitchFamily="18" charset="0"/>
                            </a:rPr>
                            <m:t>𝑝</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oMath>
                  </m:oMathPara>
                </a14:m>
                <a:endParaRPr lang="en-US" altLang="zh-CN" dirty="0" smtClean="0"/>
              </a:p>
              <a:p>
                <a:r>
                  <a:rPr lang="zh-CN" altLang="en-US" dirty="0"/>
                  <a:t>通</a:t>
                </a:r>
                <a:r>
                  <a:rPr lang="zh-CN" altLang="en-US" dirty="0" smtClean="0"/>
                  <a:t>过从分布</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smtClean="0"/>
                  <a:t>中抽样</a:t>
                </a:r>
                <a:r>
                  <a:rPr lang="en-US" altLang="zh-CN" dirty="0" smtClean="0"/>
                  <a:t>n</a:t>
                </a:r>
                <a:r>
                  <a:rPr lang="zh-CN" altLang="en-US" dirty="0" smtClean="0"/>
                  <a:t>个样本</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sup>
                    </m:sSup>
                  </m:oMath>
                </a14:m>
                <a:r>
                  <a:rPr lang="zh-CN" altLang="en-US" dirty="0" smtClean="0"/>
                  <a:t>，近似</a:t>
                </a:r>
                <a:r>
                  <a:rPr lang="en-US" altLang="zh-CN" dirty="0" smtClean="0"/>
                  <a:t>s</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𝑠</m:t>
                              </m:r>
                            </m:e>
                          </m:acc>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e>
                          </m:d>
                        </m:e>
                      </m:nary>
                    </m:oMath>
                  </m:oMathPara>
                </a14:m>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4</a:t>
            </a:fld>
            <a:endParaRPr lang="zh-CN" altLang="en-US"/>
          </a:p>
        </p:txBody>
      </p:sp>
    </p:spTree>
    <p:extLst>
      <p:ext uri="{BB962C8B-B14F-4D97-AF65-F5344CB8AC3E}">
        <p14:creationId xmlns:p14="http://schemas.microsoft.com/office/powerpoint/2010/main" val="6536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对数似然梯度</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概率密度函数常通过未归一化的分布定义</a:t>
                </a:r>
                <a:endParaRPr lang="en-US" altLang="zh-CN" dirty="0" smtClean="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𝑍</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den>
                      </m:f>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𝜃</m:t>
                          </m:r>
                        </m:e>
                      </m:d>
                    </m:oMath>
                  </m:oMathPara>
                </a14:m>
                <a:endParaRPr lang="en-US" altLang="zh-CN" dirty="0"/>
              </a:p>
              <a:p>
                <a14:m>
                  <m:oMath xmlns:m="http://schemas.openxmlformats.org/officeDocument/2006/math">
                    <m:r>
                      <a:rPr lang="en-US" altLang="zh-CN" i="1">
                        <a:latin typeface="Cambria Math" panose="02040503050406030204" pitchFamily="18" charset="0"/>
                      </a:rPr>
                      <m:t>𝑍</m:t>
                    </m:r>
                    <m:d>
                      <m:dPr>
                        <m:ctrlPr>
                          <a:rPr lang="en-US" altLang="zh-CN" i="1">
                            <a:latin typeface="Cambria Math" panose="02040503050406030204" pitchFamily="18" charset="0"/>
                          </a:rPr>
                        </m:ctrlPr>
                      </m:dPr>
                      <m:e>
                        <m:r>
                          <a:rPr lang="en-US" altLang="zh-CN" i="1">
                            <a:latin typeface="Cambria Math" panose="02040503050406030204" pitchFamily="18" charset="0"/>
                          </a:rPr>
                          <m:t>𝜃</m:t>
                        </m:r>
                      </m:e>
                    </m:d>
                  </m:oMath>
                </a14:m>
                <a:r>
                  <a:rPr lang="zh-CN" altLang="en-US" dirty="0" smtClean="0"/>
                  <a:t>是归一化系数：</a:t>
                </a:r>
                <a14:m>
                  <m:oMath xmlns:m="http://schemas.openxmlformats.org/officeDocument/2006/math">
                    <m:r>
                      <a:rPr lang="en-US" altLang="zh-CN" b="0" i="1" smtClean="0">
                        <a:latin typeface="Cambria Math" panose="02040503050406030204" pitchFamily="18" charset="0"/>
                      </a:rPr>
                      <m:t>𝑍</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𝑥</m:t>
                        </m:r>
                      </m:sub>
                      <m:sup/>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𝜃</m:t>
                        </m:r>
                        <m:r>
                          <a:rPr lang="en-US" altLang="zh-CN" b="0" i="1" dirty="0" smtClean="0">
                            <a:latin typeface="Cambria Math" panose="02040503050406030204" pitchFamily="18" charset="0"/>
                          </a:rPr>
                          <m:t>)</m:t>
                        </m:r>
                      </m:e>
                    </m:nary>
                  </m:oMath>
                </a14:m>
                <a:endParaRPr lang="en-US" altLang="zh-CN" dirty="0" smtClean="0"/>
              </a:p>
              <a:p>
                <a:r>
                  <a:rPr lang="zh-CN" altLang="en-US" dirty="0"/>
                  <a:t>对</a:t>
                </a:r>
                <a:r>
                  <a:rPr lang="zh-CN" altLang="en-US" dirty="0" smtClean="0"/>
                  <a:t>数似然梯度：</a:t>
                </a:r>
                <a14:m>
                  <m:oMath xmlns:m="http://schemas.openxmlformats.org/officeDocument/2006/math">
                    <m:sSub>
                      <m:sSubPr>
                        <m:ctrlPr>
                          <a:rPr lang="en-US" altLang="zh-CN" b="0" i="1" smtClean="0">
                            <a:latin typeface="Cambria Math" panose="02040503050406030204" pitchFamily="18" charset="0"/>
                          </a:rPr>
                        </m:ctrlPr>
                      </m:sSubPr>
                      <m:e>
                        <m:r>
                          <a:rPr lang="en-US" altLang="zh-CN" b="0" i="0" smtClean="0">
                            <a:latin typeface="Cambria Math" panose="02040503050406030204" pitchFamily="18" charset="0"/>
                          </a:rPr>
                          <m:t>𝛻</m:t>
                        </m:r>
                      </m:e>
                      <m:sub>
                        <m:r>
                          <a:rPr lang="en-US" altLang="zh-CN" b="0" i="1" smtClean="0">
                            <a:latin typeface="Cambria Math" panose="02040503050406030204" pitchFamily="18" charset="0"/>
                          </a:rPr>
                          <m:t>𝜃</m:t>
                        </m:r>
                      </m:sub>
                    </m:sSub>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e>
                    </m:fun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0" smtClean="0">
                            <a:latin typeface="Cambria Math" panose="02040503050406030204" pitchFamily="18" charset="0"/>
                          </a:rPr>
                          <m:t>𝛻</m:t>
                        </m:r>
                      </m:e>
                      <m:sub>
                        <m:r>
                          <a:rPr lang="en-US" altLang="zh-CN" b="0" i="1" smtClean="0">
                            <a:latin typeface="Cambria Math" panose="02040503050406030204" pitchFamily="18" charset="0"/>
                          </a:rPr>
                          <m:t>𝜃</m:t>
                        </m:r>
                      </m:sub>
                    </m:sSub>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𝜃</m:t>
                            </m:r>
                          </m:e>
                        </m:d>
                      </m:e>
                    </m:fun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0" smtClean="0">
                            <a:latin typeface="Cambria Math" panose="02040503050406030204" pitchFamily="18" charset="0"/>
                          </a:rPr>
                          <m:t>𝛻</m:t>
                        </m:r>
                      </m:e>
                      <m:sub>
                        <m:r>
                          <a:rPr lang="en-US" altLang="zh-CN" b="0" i="1" smtClean="0">
                            <a:latin typeface="Cambria Math" panose="02040503050406030204" pitchFamily="18" charset="0"/>
                          </a:rPr>
                          <m:t>𝜃</m:t>
                        </m:r>
                      </m:sub>
                    </m:sSub>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𝑍</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e>
                    </m:func>
                  </m:oMath>
                </a14:m>
                <a:endParaRPr lang="en-US" altLang="zh-CN" dirty="0" smtClean="0"/>
              </a:p>
              <a:p>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m:t>
                        </m:r>
                      </m:e>
                      <m:sub>
                        <m:r>
                          <a:rPr lang="en-US" altLang="zh-CN" i="1">
                            <a:latin typeface="Cambria Math" panose="02040503050406030204" pitchFamily="18" charset="0"/>
                          </a:rPr>
                          <m:t>𝜃</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i="1">
                            <a:latin typeface="Cambria Math" panose="02040503050406030204" pitchFamily="18" charset="0"/>
                          </a:rPr>
                          <m:t>𝑍</m:t>
                        </m:r>
                        <m:d>
                          <m:dPr>
                            <m:ctrlPr>
                              <a:rPr lang="en-US" altLang="zh-CN" i="1">
                                <a:latin typeface="Cambria Math" panose="02040503050406030204" pitchFamily="18" charset="0"/>
                              </a:rPr>
                            </m:ctrlPr>
                          </m:dPr>
                          <m:e>
                            <m:r>
                              <a:rPr lang="en-US" altLang="zh-CN" i="1">
                                <a:latin typeface="Cambria Math" panose="02040503050406030204" pitchFamily="18" charset="0"/>
                              </a:rPr>
                              <m:t>𝜃</m:t>
                            </m:r>
                          </m:e>
                        </m:d>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a:latin typeface="Cambria Math" panose="02040503050406030204" pitchFamily="18" charset="0"/>
                          </a:rPr>
                          <m:t>𝑍</m:t>
                        </m:r>
                        <m:d>
                          <m:dPr>
                            <m:ctrlPr>
                              <a:rPr lang="en-US" altLang="zh-CN" i="1">
                                <a:latin typeface="Cambria Math" panose="02040503050406030204" pitchFamily="18" charset="0"/>
                              </a:rPr>
                            </m:ctrlPr>
                          </m:dPr>
                          <m:e>
                            <m:r>
                              <a:rPr lang="en-US" altLang="zh-CN" i="1">
                                <a:latin typeface="Cambria Math" panose="02040503050406030204" pitchFamily="18" charset="0"/>
                              </a:rPr>
                              <m:t>𝜃</m:t>
                            </m:r>
                          </m:e>
                        </m:d>
                      </m:den>
                    </m:f>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𝑥</m:t>
                        </m:r>
                      </m:sub>
                      <m:sup/>
                      <m:e>
                        <m:sSub>
                          <m:sSubPr>
                            <m:ctrlPr>
                              <a:rPr lang="en-US" altLang="zh-CN" i="1">
                                <a:latin typeface="Cambria Math" panose="02040503050406030204" pitchFamily="18" charset="0"/>
                              </a:rPr>
                            </m:ctrlPr>
                          </m:sSubPr>
                          <m:e>
                            <m:r>
                              <a:rPr lang="en-US" altLang="zh-CN">
                                <a:latin typeface="Cambria Math" panose="02040503050406030204" pitchFamily="18" charset="0"/>
                              </a:rPr>
                              <m:t>𝛻</m:t>
                            </m:r>
                          </m:e>
                          <m:sub>
                            <m:r>
                              <a:rPr lang="en-US" altLang="zh-CN" i="1">
                                <a:latin typeface="Cambria Math" panose="02040503050406030204" pitchFamily="18" charset="0"/>
                              </a:rPr>
                              <m:t>𝜃</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𝜃</m:t>
                        </m:r>
                        <m:r>
                          <a:rPr lang="en-US" altLang="zh-CN" i="1" dirty="0">
                            <a:latin typeface="Cambria Math" panose="02040503050406030204" pitchFamily="18" charset="0"/>
                          </a:rPr>
                          <m:t>)</m:t>
                        </m:r>
                      </m:e>
                    </m:nary>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𝑍</m:t>
                        </m:r>
                        <m:d>
                          <m:dPr>
                            <m:ctrlPr>
                              <a:rPr lang="en-US" altLang="zh-CN" i="1">
                                <a:latin typeface="Cambria Math" panose="02040503050406030204" pitchFamily="18" charset="0"/>
                              </a:rPr>
                            </m:ctrlPr>
                          </m:dPr>
                          <m:e>
                            <m:r>
                              <a:rPr lang="en-US" altLang="zh-CN" i="1">
                                <a:latin typeface="Cambria Math" panose="02040503050406030204" pitchFamily="18" charset="0"/>
                              </a:rPr>
                              <m:t>𝜃</m:t>
                            </m:r>
                          </m:e>
                        </m:d>
                      </m:den>
                    </m:f>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𝑥</m:t>
                        </m:r>
                      </m:sub>
                      <m:sup/>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𝜃</m:t>
                            </m:r>
                          </m:e>
                        </m:d>
                        <m:sSub>
                          <m:sSubPr>
                            <m:ctrlPr>
                              <a:rPr lang="en-US" altLang="zh-CN" i="1">
                                <a:latin typeface="Cambria Math" panose="02040503050406030204" pitchFamily="18" charset="0"/>
                              </a:rPr>
                            </m:ctrlPr>
                          </m:sSubPr>
                          <m:e>
                            <m:r>
                              <a:rPr lang="en-US" altLang="zh-CN">
                                <a:latin typeface="Cambria Math" panose="02040503050406030204" pitchFamily="18" charset="0"/>
                              </a:rPr>
                              <m:t>𝛻</m:t>
                            </m:r>
                          </m:e>
                          <m:sub>
                            <m:r>
                              <a:rPr lang="en-US" altLang="zh-CN" i="1">
                                <a:latin typeface="Cambria Math" panose="02040503050406030204" pitchFamily="18" charset="0"/>
                              </a:rPr>
                              <m:t>𝜃</m:t>
                            </m:r>
                          </m:sub>
                        </m:sSub>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𝜃</m:t>
                            </m:r>
                            <m:r>
                              <a:rPr lang="en-US" altLang="zh-CN" i="1" dirty="0">
                                <a:latin typeface="Cambria Math" panose="02040503050406030204" pitchFamily="18" charset="0"/>
                              </a:rPr>
                              <m:t>)</m:t>
                            </m:r>
                          </m:e>
                        </m:func>
                      </m:e>
                    </m:nary>
                  </m:oMath>
                </a14:m>
                <a:endParaRPr lang="en-US" altLang="zh-CN" dirty="0" smtClean="0"/>
              </a:p>
              <a:p>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m:t>
                        </m:r>
                      </m:e>
                      <m:sub>
                        <m:r>
                          <a:rPr lang="en-US" altLang="zh-CN" i="1">
                            <a:latin typeface="Cambria Math" panose="02040503050406030204" pitchFamily="18" charset="0"/>
                          </a:rPr>
                          <m:t>𝜃</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i="1">
                            <a:latin typeface="Cambria Math" panose="02040503050406030204" pitchFamily="18" charset="0"/>
                          </a:rPr>
                          <m:t>𝑍</m:t>
                        </m:r>
                        <m:d>
                          <m:dPr>
                            <m:ctrlPr>
                              <a:rPr lang="en-US" altLang="zh-CN" i="1">
                                <a:latin typeface="Cambria Math" panose="02040503050406030204" pitchFamily="18" charset="0"/>
                              </a:rPr>
                            </m:ctrlPr>
                          </m:dPr>
                          <m:e>
                            <m:r>
                              <a:rPr lang="en-US" altLang="zh-CN" i="1">
                                <a:latin typeface="Cambria Math" panose="02040503050406030204" pitchFamily="18" charset="0"/>
                              </a:rPr>
                              <m:t>𝜃</m:t>
                            </m:r>
                          </m:e>
                        </m:d>
                      </m:e>
                    </m:func>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𝑥</m:t>
                        </m:r>
                      </m:sub>
                      <m:sup/>
                      <m:e>
                        <m:r>
                          <a:rPr lang="en-US" altLang="zh-CN" b="0" i="1" smtClean="0">
                            <a:latin typeface="Cambria Math" panose="02040503050406030204" pitchFamily="18" charset="0"/>
                          </a:rPr>
                          <m:t>𝑝</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𝜃</m:t>
                            </m:r>
                          </m:e>
                        </m:d>
                        <m:sSub>
                          <m:sSubPr>
                            <m:ctrlPr>
                              <a:rPr lang="en-US" altLang="zh-CN" i="1" smtClean="0">
                                <a:latin typeface="Cambria Math" panose="02040503050406030204" pitchFamily="18" charset="0"/>
                              </a:rPr>
                            </m:ctrlPr>
                          </m:sSubPr>
                          <m:e>
                            <m:r>
                              <a:rPr lang="en-US" altLang="zh-CN">
                                <a:latin typeface="Cambria Math" panose="02040503050406030204" pitchFamily="18" charset="0"/>
                              </a:rPr>
                              <m:t>𝛻</m:t>
                            </m:r>
                          </m:e>
                          <m:sub>
                            <m:r>
                              <a:rPr lang="en-US" altLang="zh-CN" i="1">
                                <a:latin typeface="Cambria Math" panose="02040503050406030204" pitchFamily="18" charset="0"/>
                              </a:rPr>
                              <m:t>𝜃</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𝜃</m:t>
                            </m:r>
                            <m:r>
                              <a:rPr lang="en-US" altLang="zh-CN" i="1" dirty="0">
                                <a:latin typeface="Cambria Math" panose="02040503050406030204" pitchFamily="18" charset="0"/>
                              </a:rPr>
                              <m:t>)</m:t>
                            </m:r>
                          </m:e>
                        </m:func>
                      </m:e>
                    </m:nary>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𝔼</m:t>
                        </m:r>
                      </m:e>
                      <m:sub>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𝑝</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sub>
                    </m:sSub>
                    <m:sSub>
                      <m:sSubPr>
                        <m:ctrlPr>
                          <a:rPr lang="en-US" altLang="zh-CN" i="1">
                            <a:latin typeface="Cambria Math" panose="02040503050406030204" pitchFamily="18" charset="0"/>
                          </a:rPr>
                        </m:ctrlPr>
                      </m:sSubPr>
                      <m:e>
                        <m:r>
                          <a:rPr lang="en-US" altLang="zh-CN">
                            <a:latin typeface="Cambria Math" panose="02040503050406030204" pitchFamily="18" charset="0"/>
                          </a:rPr>
                          <m:t>𝛻</m:t>
                        </m:r>
                      </m:e>
                      <m:sub>
                        <m:r>
                          <a:rPr lang="en-US" altLang="zh-CN" i="1">
                            <a:latin typeface="Cambria Math" panose="02040503050406030204" pitchFamily="18" charset="0"/>
                          </a:rPr>
                          <m:t>𝜃</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𝜃</m:t>
                        </m:r>
                        <m:r>
                          <a:rPr lang="en-US" altLang="zh-CN" i="1" dirty="0">
                            <a:latin typeface="Cambria Math" panose="02040503050406030204" pitchFamily="18" charset="0"/>
                          </a:rPr>
                          <m:t>)</m:t>
                        </m:r>
                      </m:e>
                    </m:func>
                  </m:oMath>
                </a14:m>
                <a:endParaRPr lang="en-US" altLang="zh-CN" dirty="0" smtClean="0"/>
              </a:p>
              <a:p>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a:solidFill>
                                <a:srgbClr val="FF0000"/>
                              </a:solidFill>
                              <a:latin typeface="Cambria Math" panose="02040503050406030204" pitchFamily="18" charset="0"/>
                            </a:rPr>
                            <m:t>𝛻</m:t>
                          </m:r>
                        </m:e>
                        <m:sub>
                          <m:r>
                            <a:rPr lang="en-US" altLang="zh-CN" i="1">
                              <a:solidFill>
                                <a:srgbClr val="FF0000"/>
                              </a:solidFill>
                              <a:latin typeface="Cambria Math" panose="02040503050406030204" pitchFamily="18" charset="0"/>
                            </a:rPr>
                            <m:t>𝜃</m:t>
                          </m:r>
                        </m:sub>
                      </m:sSub>
                      <m:func>
                        <m:funcPr>
                          <m:ctrlPr>
                            <a:rPr lang="en-US" altLang="zh-CN" i="1">
                              <a:solidFill>
                                <a:srgbClr val="FF0000"/>
                              </a:solidFill>
                              <a:latin typeface="Cambria Math" panose="02040503050406030204" pitchFamily="18" charset="0"/>
                            </a:rPr>
                          </m:ctrlPr>
                        </m:funcPr>
                        <m:fName>
                          <m:r>
                            <m:rPr>
                              <m:sty m:val="p"/>
                            </m:rPr>
                            <a:rPr lang="en-US" altLang="zh-CN">
                              <a:solidFill>
                                <a:srgbClr val="FF0000"/>
                              </a:solidFill>
                              <a:latin typeface="Cambria Math" panose="02040503050406030204" pitchFamily="18" charset="0"/>
                            </a:rPr>
                            <m:t>log</m:t>
                          </m:r>
                        </m:fName>
                        <m:e>
                          <m:r>
                            <a:rPr lang="en-US" altLang="zh-CN" i="1">
                              <a:solidFill>
                                <a:srgbClr val="FF0000"/>
                              </a:solidFill>
                              <a:latin typeface="Cambria Math" panose="02040503050406030204" pitchFamily="18" charset="0"/>
                            </a:rPr>
                            <m:t>𝑝</m:t>
                          </m:r>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𝜃</m:t>
                              </m:r>
                            </m:e>
                          </m:d>
                        </m:e>
                      </m:func>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a:solidFill>
                                <a:srgbClr val="FF0000"/>
                              </a:solidFill>
                              <a:latin typeface="Cambria Math" panose="02040503050406030204" pitchFamily="18" charset="0"/>
                            </a:rPr>
                            <m:t>𝛻</m:t>
                          </m:r>
                        </m:e>
                        <m:sub>
                          <m:r>
                            <a:rPr lang="en-US" altLang="zh-CN" i="1">
                              <a:solidFill>
                                <a:srgbClr val="FF0000"/>
                              </a:solidFill>
                              <a:latin typeface="Cambria Math" panose="02040503050406030204" pitchFamily="18" charset="0"/>
                            </a:rPr>
                            <m:t>𝜃</m:t>
                          </m:r>
                        </m:sub>
                      </m:sSub>
                      <m:func>
                        <m:funcPr>
                          <m:ctrlPr>
                            <a:rPr lang="en-US" altLang="zh-CN" i="1">
                              <a:solidFill>
                                <a:srgbClr val="FF0000"/>
                              </a:solidFill>
                              <a:latin typeface="Cambria Math" panose="02040503050406030204" pitchFamily="18" charset="0"/>
                            </a:rPr>
                          </m:ctrlPr>
                        </m:funcPr>
                        <m:fName>
                          <m:r>
                            <m:rPr>
                              <m:sty m:val="p"/>
                            </m:rPr>
                            <a:rPr lang="en-US" altLang="zh-CN">
                              <a:solidFill>
                                <a:srgbClr val="FF0000"/>
                              </a:solidFill>
                              <a:latin typeface="Cambria Math" panose="02040503050406030204" pitchFamily="18" charset="0"/>
                            </a:rPr>
                            <m:t>log</m:t>
                          </m:r>
                        </m:fName>
                        <m:e>
                          <m:acc>
                            <m:accPr>
                              <m:chr m:val="̃"/>
                              <m:ctrlPr>
                                <a:rPr lang="en-US" altLang="zh-CN" i="1">
                                  <a:solidFill>
                                    <a:srgbClr val="FF0000"/>
                                  </a:solidFill>
                                  <a:latin typeface="Cambria Math" panose="02040503050406030204" pitchFamily="18" charset="0"/>
                                </a:rPr>
                              </m:ctrlPr>
                            </m:accPr>
                            <m:e>
                              <m:r>
                                <a:rPr lang="en-US" altLang="zh-CN" i="1">
                                  <a:solidFill>
                                    <a:srgbClr val="FF0000"/>
                                  </a:solidFill>
                                  <a:latin typeface="Cambria Math" panose="02040503050406030204" pitchFamily="18" charset="0"/>
                                </a:rPr>
                                <m:t>𝑝</m:t>
                              </m:r>
                            </m:e>
                          </m:acc>
                          <m:d>
                            <m:dPr>
                              <m:ctrlPr>
                                <a:rPr lang="en-US" altLang="zh-CN" i="1" dirty="0">
                                  <a:solidFill>
                                    <a:srgbClr val="FF0000"/>
                                  </a:solidFill>
                                  <a:latin typeface="Cambria Math" panose="02040503050406030204" pitchFamily="18" charset="0"/>
                                </a:rPr>
                              </m:ctrlPr>
                            </m:dPr>
                            <m:e>
                              <m:r>
                                <a:rPr lang="en-US" altLang="zh-CN" i="1" dirty="0">
                                  <a:solidFill>
                                    <a:srgbClr val="FF0000"/>
                                  </a:solidFill>
                                  <a:latin typeface="Cambria Math" panose="02040503050406030204" pitchFamily="18" charset="0"/>
                                </a:rPr>
                                <m:t>𝑥</m:t>
                              </m:r>
                              <m:r>
                                <a:rPr lang="en-US" altLang="zh-CN" i="1" dirty="0">
                                  <a:solidFill>
                                    <a:srgbClr val="FF0000"/>
                                  </a:solidFill>
                                  <a:latin typeface="Cambria Math" panose="02040503050406030204" pitchFamily="18" charset="0"/>
                                </a:rPr>
                                <m:t>;</m:t>
                              </m:r>
                              <m:r>
                                <a:rPr lang="en-US" altLang="zh-CN" i="1" dirty="0">
                                  <a:solidFill>
                                    <a:srgbClr val="FF0000"/>
                                  </a:solidFill>
                                  <a:latin typeface="Cambria Math" panose="02040503050406030204" pitchFamily="18" charset="0"/>
                                </a:rPr>
                                <m:t>𝜃</m:t>
                              </m:r>
                            </m:e>
                          </m:d>
                        </m:e>
                      </m:func>
                      <m:r>
                        <a:rPr lang="en-US" altLang="zh-CN" b="0" i="1" dirty="0" smtClean="0">
                          <a:solidFill>
                            <a:srgbClr val="FF0000"/>
                          </a:solidFill>
                          <a:latin typeface="Cambria Math" panose="02040503050406030204" pitchFamily="18" charset="0"/>
                        </a:rPr>
                        <m:t>−</m:t>
                      </m:r>
                      <m:sSub>
                        <m:sSubPr>
                          <m:ctrlPr>
                            <a:rPr lang="en-US" altLang="zh-CN" i="1" dirty="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𝔼</m:t>
                          </m:r>
                        </m:e>
                        <m:sub>
                          <m:r>
                            <a:rPr lang="en-US" altLang="zh-CN" i="1" dirty="0">
                              <a:solidFill>
                                <a:srgbClr val="FF0000"/>
                              </a:solidFill>
                              <a:latin typeface="Cambria Math" panose="02040503050406030204" pitchFamily="18" charset="0"/>
                            </a:rPr>
                            <m:t>𝑥</m:t>
                          </m:r>
                          <m:r>
                            <a:rPr lang="en-US" altLang="zh-CN" i="1" dirty="0">
                              <a:solidFill>
                                <a:srgbClr val="FF0000"/>
                              </a:solidFill>
                              <a:latin typeface="Cambria Math" panose="02040503050406030204" pitchFamily="18" charset="0"/>
                            </a:rPr>
                            <m:t>~</m:t>
                          </m:r>
                          <m:r>
                            <a:rPr lang="en-US" altLang="zh-CN" i="1" dirty="0">
                              <a:solidFill>
                                <a:srgbClr val="FF0000"/>
                              </a:solidFill>
                              <a:latin typeface="Cambria Math" panose="02040503050406030204" pitchFamily="18" charset="0"/>
                            </a:rPr>
                            <m:t>𝑝</m:t>
                          </m:r>
                          <m:d>
                            <m:dPr>
                              <m:ctrlPr>
                                <a:rPr lang="en-US" altLang="zh-CN" i="1" dirty="0">
                                  <a:solidFill>
                                    <a:srgbClr val="FF0000"/>
                                  </a:solidFill>
                                  <a:latin typeface="Cambria Math" panose="02040503050406030204" pitchFamily="18" charset="0"/>
                                </a:rPr>
                              </m:ctrlPr>
                            </m:dPr>
                            <m:e>
                              <m:r>
                                <a:rPr lang="en-US" altLang="zh-CN" i="1" dirty="0">
                                  <a:solidFill>
                                    <a:srgbClr val="FF0000"/>
                                  </a:solidFill>
                                  <a:latin typeface="Cambria Math" panose="02040503050406030204" pitchFamily="18" charset="0"/>
                                </a:rPr>
                                <m:t>𝑥</m:t>
                              </m:r>
                            </m:e>
                          </m:d>
                        </m:sub>
                      </m:sSub>
                      <m:sSub>
                        <m:sSubPr>
                          <m:ctrlPr>
                            <a:rPr lang="en-US" altLang="zh-CN" i="1">
                              <a:solidFill>
                                <a:srgbClr val="FF0000"/>
                              </a:solidFill>
                              <a:latin typeface="Cambria Math" panose="02040503050406030204" pitchFamily="18" charset="0"/>
                            </a:rPr>
                          </m:ctrlPr>
                        </m:sSubPr>
                        <m:e>
                          <m:r>
                            <a:rPr lang="en-US" altLang="zh-CN">
                              <a:solidFill>
                                <a:srgbClr val="FF0000"/>
                              </a:solidFill>
                              <a:latin typeface="Cambria Math" panose="02040503050406030204" pitchFamily="18" charset="0"/>
                            </a:rPr>
                            <m:t>𝛻</m:t>
                          </m:r>
                        </m:e>
                        <m:sub>
                          <m:r>
                            <a:rPr lang="en-US" altLang="zh-CN" i="1">
                              <a:solidFill>
                                <a:srgbClr val="FF0000"/>
                              </a:solidFill>
                              <a:latin typeface="Cambria Math" panose="02040503050406030204" pitchFamily="18" charset="0"/>
                            </a:rPr>
                            <m:t>𝜃</m:t>
                          </m:r>
                        </m:sub>
                      </m:sSub>
                      <m:func>
                        <m:funcPr>
                          <m:ctrlPr>
                            <a:rPr lang="en-US" altLang="zh-CN" i="1">
                              <a:solidFill>
                                <a:srgbClr val="FF0000"/>
                              </a:solidFill>
                              <a:latin typeface="Cambria Math" panose="02040503050406030204" pitchFamily="18" charset="0"/>
                            </a:rPr>
                          </m:ctrlPr>
                        </m:funcPr>
                        <m:fName>
                          <m:r>
                            <m:rPr>
                              <m:sty m:val="p"/>
                            </m:rPr>
                            <a:rPr lang="en-US" altLang="zh-CN">
                              <a:solidFill>
                                <a:srgbClr val="FF0000"/>
                              </a:solidFill>
                              <a:latin typeface="Cambria Math" panose="02040503050406030204" pitchFamily="18" charset="0"/>
                            </a:rPr>
                            <m:t>log</m:t>
                          </m:r>
                        </m:fName>
                        <m:e>
                          <m:acc>
                            <m:accPr>
                              <m:chr m:val="̃"/>
                              <m:ctrlPr>
                                <a:rPr lang="en-US" altLang="zh-CN" i="1">
                                  <a:solidFill>
                                    <a:srgbClr val="FF0000"/>
                                  </a:solidFill>
                                  <a:latin typeface="Cambria Math" panose="02040503050406030204" pitchFamily="18" charset="0"/>
                                </a:rPr>
                              </m:ctrlPr>
                            </m:accPr>
                            <m:e>
                              <m:r>
                                <a:rPr lang="en-US" altLang="zh-CN" i="1">
                                  <a:solidFill>
                                    <a:srgbClr val="FF0000"/>
                                  </a:solidFill>
                                  <a:latin typeface="Cambria Math" panose="02040503050406030204" pitchFamily="18" charset="0"/>
                                </a:rPr>
                                <m:t>𝑝</m:t>
                              </m:r>
                            </m:e>
                          </m:acc>
                          <m:r>
                            <a:rPr lang="en-US" altLang="zh-CN" i="1" dirty="0">
                              <a:solidFill>
                                <a:srgbClr val="FF0000"/>
                              </a:solidFill>
                              <a:latin typeface="Cambria Math" panose="02040503050406030204" pitchFamily="18" charset="0"/>
                            </a:rPr>
                            <m:t>(</m:t>
                          </m:r>
                          <m:r>
                            <a:rPr lang="en-US" altLang="zh-CN" i="1" dirty="0">
                              <a:solidFill>
                                <a:srgbClr val="FF0000"/>
                              </a:solidFill>
                              <a:latin typeface="Cambria Math" panose="02040503050406030204" pitchFamily="18" charset="0"/>
                            </a:rPr>
                            <m:t>𝑥</m:t>
                          </m:r>
                          <m:r>
                            <a:rPr lang="en-US" altLang="zh-CN" i="1" dirty="0">
                              <a:solidFill>
                                <a:srgbClr val="FF0000"/>
                              </a:solidFill>
                              <a:latin typeface="Cambria Math" panose="02040503050406030204" pitchFamily="18" charset="0"/>
                            </a:rPr>
                            <m:t>;</m:t>
                          </m:r>
                          <m:r>
                            <a:rPr lang="en-US" altLang="zh-CN" i="1" dirty="0">
                              <a:solidFill>
                                <a:srgbClr val="FF0000"/>
                              </a:solidFill>
                              <a:latin typeface="Cambria Math" panose="02040503050406030204" pitchFamily="18" charset="0"/>
                            </a:rPr>
                            <m:t>𝜃</m:t>
                          </m:r>
                          <m:r>
                            <a:rPr lang="en-US" altLang="zh-CN" i="1" dirty="0">
                              <a:solidFill>
                                <a:srgbClr val="FF0000"/>
                              </a:solidFill>
                              <a:latin typeface="Cambria Math" panose="02040503050406030204" pitchFamily="18" charset="0"/>
                            </a:rPr>
                            <m:t>)</m:t>
                          </m:r>
                        </m:e>
                      </m:func>
                    </m:oMath>
                  </m:oMathPara>
                </a14:m>
                <a:endParaRPr lang="zh-CN" altLang="en-US"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40</a:t>
            </a:fld>
            <a:endParaRPr lang="zh-CN" altLang="en-US"/>
          </a:p>
        </p:txBody>
      </p:sp>
      <p:sp>
        <p:nvSpPr>
          <p:cNvPr id="5" name="TextBox 4"/>
          <p:cNvSpPr txBox="1"/>
          <p:nvPr/>
        </p:nvSpPr>
        <p:spPr>
          <a:xfrm>
            <a:off x="7350370" y="6385694"/>
            <a:ext cx="1884249" cy="369332"/>
          </a:xfrm>
          <a:prstGeom prst="rect">
            <a:avLst/>
          </a:prstGeom>
          <a:noFill/>
        </p:spPr>
        <p:txBody>
          <a:bodyPr wrap="square" rtlCol="0">
            <a:spAutoFit/>
          </a:bodyPr>
          <a:lstStyle/>
          <a:p>
            <a:r>
              <a:rPr lang="zh-CN" altLang="en-US" dirty="0"/>
              <a:t>蒙特卡</a:t>
            </a:r>
            <a:r>
              <a:rPr lang="zh-CN" altLang="en-US" dirty="0" smtClean="0"/>
              <a:t>洛方法</a:t>
            </a:r>
            <a:endParaRPr lang="zh-CN" altLang="en-US" dirty="0"/>
          </a:p>
        </p:txBody>
      </p:sp>
      <p:cxnSp>
        <p:nvCxnSpPr>
          <p:cNvPr id="7" name="Straight Arrow Connector 6"/>
          <p:cNvCxnSpPr>
            <a:stCxn id="5" idx="0"/>
          </p:cNvCxnSpPr>
          <p:nvPr/>
        </p:nvCxnSpPr>
        <p:spPr>
          <a:xfrm flipH="1" flipV="1">
            <a:off x="7930662" y="6022731"/>
            <a:ext cx="361833" cy="362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67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对数似然梯度</a:t>
            </a:r>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41</a:t>
            </a:fld>
            <a:endParaRPr lang="zh-CN" altLang="en-US"/>
          </a:p>
        </p:txBody>
      </p:sp>
      <p:cxnSp>
        <p:nvCxnSpPr>
          <p:cNvPr id="12" name="Straight Arrow Connector 11"/>
          <p:cNvCxnSpPr/>
          <p:nvPr/>
        </p:nvCxnSpPr>
        <p:spPr>
          <a:xfrm>
            <a:off x="4756638" y="2080324"/>
            <a:ext cx="52754" cy="706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050918" y="2080323"/>
            <a:ext cx="52754" cy="706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229310" y="4000499"/>
                <a:ext cx="2443550" cy="646331"/>
              </a:xfrm>
              <a:prstGeom prst="rect">
                <a:avLst/>
              </a:prstGeom>
              <a:noFill/>
            </p:spPr>
            <p:txBody>
              <a:bodyPr wrap="square" rtlCol="0">
                <a:spAutoFit/>
              </a:bodyPr>
              <a:lstStyle/>
              <a:p>
                <a:r>
                  <a:rPr lang="zh-CN" altLang="en-US" dirty="0" smtClean="0">
                    <a:solidFill>
                      <a:srgbClr val="FF0000"/>
                    </a:solidFill>
                  </a:rPr>
                  <a:t>正相中，增大从数据中采样得到的 </a:t>
                </a:r>
                <a14:m>
                  <m:oMath xmlns:m="http://schemas.openxmlformats.org/officeDocument/2006/math">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log</m:t>
                        </m:r>
                      </m:fName>
                      <m:e>
                        <m:acc>
                          <m:accPr>
                            <m:chr m:val="̃"/>
                            <m:ctrlPr>
                              <a:rPr lang="en-US" altLang="zh-CN" b="0" i="1" smtClean="0">
                                <a:solidFill>
                                  <a:srgbClr val="FF0000"/>
                                </a:solidFill>
                                <a:latin typeface="Cambria Math" panose="02040503050406030204" pitchFamily="18" charset="0"/>
                              </a:rPr>
                            </m:ctrlPr>
                          </m:accPr>
                          <m:e>
                            <m:r>
                              <a:rPr lang="en-US" altLang="zh-CN" b="0" i="1" smtClean="0">
                                <a:solidFill>
                                  <a:srgbClr val="FF0000"/>
                                </a:solidFill>
                                <a:latin typeface="Cambria Math" panose="02040503050406030204" pitchFamily="18" charset="0"/>
                              </a:rPr>
                              <m:t>𝑝</m:t>
                            </m:r>
                          </m:e>
                        </m:acc>
                        <m:d>
                          <m:dPr>
                            <m:ctrlPr>
                              <a:rPr lang="en-US" altLang="zh-CN" b="0" i="1" dirty="0" smtClean="0">
                                <a:solidFill>
                                  <a:srgbClr val="FF0000"/>
                                </a:solidFill>
                                <a:latin typeface="Cambria Math" panose="02040503050406030204" pitchFamily="18" charset="0"/>
                              </a:rPr>
                            </m:ctrlPr>
                          </m:dPr>
                          <m:e>
                            <m:r>
                              <a:rPr lang="en-US" altLang="zh-CN" b="0" i="1" dirty="0" smtClean="0">
                                <a:solidFill>
                                  <a:srgbClr val="FF0000"/>
                                </a:solidFill>
                                <a:latin typeface="Cambria Math" panose="02040503050406030204" pitchFamily="18" charset="0"/>
                              </a:rPr>
                              <m:t>𝑥</m:t>
                            </m:r>
                          </m:e>
                        </m:d>
                      </m:e>
                    </m:func>
                  </m:oMath>
                </a14:m>
                <a:endParaRPr lang="zh-CN" altLang="en-US" dirty="0">
                  <a:solidFill>
                    <a:srgbClr val="FF000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29310" y="4000499"/>
                <a:ext cx="2443550" cy="646331"/>
              </a:xfrm>
              <a:prstGeom prst="rect">
                <a:avLst/>
              </a:prstGeom>
              <a:blipFill>
                <a:blip r:embed="rId2"/>
                <a:stretch>
                  <a:fillRect l="-2250" t="-4717"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9510346" y="4000499"/>
                <a:ext cx="2681654" cy="646331"/>
              </a:xfrm>
              <a:prstGeom prst="rect">
                <a:avLst/>
              </a:prstGeom>
              <a:noFill/>
            </p:spPr>
            <p:txBody>
              <a:bodyPr wrap="square" rtlCol="0">
                <a:spAutoFit/>
              </a:bodyPr>
              <a:lstStyle/>
              <a:p>
                <a:r>
                  <a:rPr lang="zh-CN" altLang="en-US" dirty="0" smtClean="0">
                    <a:solidFill>
                      <a:srgbClr val="FF0000"/>
                    </a:solidFill>
                  </a:rPr>
                  <a:t>负相中，降低从模型中采样得到的 </a:t>
                </a:r>
                <a14:m>
                  <m:oMath xmlns:m="http://schemas.openxmlformats.org/officeDocument/2006/math">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log</m:t>
                        </m:r>
                      </m:fName>
                      <m:e>
                        <m:acc>
                          <m:accPr>
                            <m:chr m:val="̃"/>
                            <m:ctrlPr>
                              <a:rPr lang="en-US" altLang="zh-CN" b="0" i="1" smtClean="0">
                                <a:solidFill>
                                  <a:srgbClr val="FF0000"/>
                                </a:solidFill>
                                <a:latin typeface="Cambria Math" panose="02040503050406030204" pitchFamily="18" charset="0"/>
                              </a:rPr>
                            </m:ctrlPr>
                          </m:accPr>
                          <m:e>
                            <m:r>
                              <a:rPr lang="en-US" altLang="zh-CN" b="0" i="1" smtClean="0">
                                <a:solidFill>
                                  <a:srgbClr val="FF0000"/>
                                </a:solidFill>
                                <a:latin typeface="Cambria Math" panose="02040503050406030204" pitchFamily="18" charset="0"/>
                              </a:rPr>
                              <m:t>𝑝</m:t>
                            </m:r>
                          </m:e>
                        </m:acc>
                        <m:d>
                          <m:dPr>
                            <m:ctrlPr>
                              <a:rPr lang="en-US" altLang="zh-CN" b="0" i="1" dirty="0" smtClean="0">
                                <a:solidFill>
                                  <a:srgbClr val="FF0000"/>
                                </a:solidFill>
                                <a:latin typeface="Cambria Math" panose="02040503050406030204" pitchFamily="18" charset="0"/>
                              </a:rPr>
                            </m:ctrlPr>
                          </m:dPr>
                          <m:e>
                            <m:r>
                              <a:rPr lang="en-US" altLang="zh-CN" b="0" i="1" dirty="0" smtClean="0">
                                <a:solidFill>
                                  <a:srgbClr val="FF0000"/>
                                </a:solidFill>
                                <a:latin typeface="Cambria Math" panose="02040503050406030204" pitchFamily="18" charset="0"/>
                              </a:rPr>
                              <m:t>𝑥</m:t>
                            </m:r>
                          </m:e>
                        </m:d>
                      </m:e>
                    </m:func>
                  </m:oMath>
                </a14:m>
                <a:endParaRPr lang="zh-CN" altLang="en-US" dirty="0">
                  <a:solidFill>
                    <a:srgbClr val="FF0000"/>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9510346" y="4000499"/>
                <a:ext cx="2681654" cy="646331"/>
              </a:xfrm>
              <a:prstGeom prst="rect">
                <a:avLst/>
              </a:prstGeom>
              <a:blipFill>
                <a:blip r:embed="rId3"/>
                <a:stretch>
                  <a:fillRect l="-1818" t="-4717" b="-14151"/>
                </a:stretch>
              </a:blipFill>
            </p:spPr>
            <p:txBody>
              <a:bodyPr/>
              <a:lstStyle/>
              <a:p>
                <a:r>
                  <a:rPr lang="zh-CN" altLang="en-US">
                    <a:noFill/>
                  </a:rPr>
                  <a:t> </a:t>
                </a:r>
              </a:p>
            </p:txBody>
          </p:sp>
        </mc:Fallback>
      </mc:AlternateContent>
      <p:pic>
        <p:nvPicPr>
          <p:cNvPr id="17" name="Picture 16"/>
          <p:cNvPicPr>
            <a:picLocks noChangeAspect="1"/>
          </p:cNvPicPr>
          <p:nvPr/>
        </p:nvPicPr>
        <p:blipFill>
          <a:blip r:embed="rId4"/>
          <a:stretch>
            <a:fillRect/>
          </a:stretch>
        </p:blipFill>
        <p:spPr>
          <a:xfrm>
            <a:off x="2672860" y="3118258"/>
            <a:ext cx="3238095" cy="3057143"/>
          </a:xfrm>
          <a:prstGeom prst="rect">
            <a:avLst/>
          </a:prstGeom>
        </p:spPr>
      </p:pic>
      <p:pic>
        <p:nvPicPr>
          <p:cNvPr id="18" name="Picture 17"/>
          <p:cNvPicPr>
            <a:picLocks noChangeAspect="1"/>
          </p:cNvPicPr>
          <p:nvPr/>
        </p:nvPicPr>
        <p:blipFill>
          <a:blip r:embed="rId5"/>
          <a:stretch>
            <a:fillRect/>
          </a:stretch>
        </p:blipFill>
        <p:spPr>
          <a:xfrm>
            <a:off x="5910955" y="3118258"/>
            <a:ext cx="3200000" cy="3057143"/>
          </a:xfrm>
          <a:prstGeom prst="rect">
            <a:avLst/>
          </a:prstGeom>
        </p:spPr>
      </p:pic>
      <mc:AlternateContent xmlns:mc="http://schemas.openxmlformats.org/markup-compatibility/2006" xmlns:a14="http://schemas.microsoft.com/office/drawing/2010/main">
        <mc:Choice Requires="a14">
          <p:sp>
            <p:nvSpPr>
              <p:cNvPr id="19" name="Rectangle 18"/>
              <p:cNvSpPr/>
              <p:nvPr/>
            </p:nvSpPr>
            <p:spPr>
              <a:xfrm>
                <a:off x="2220099" y="1585746"/>
                <a:ext cx="6060698"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a:solidFill>
                                <a:schemeClr val="tx1"/>
                              </a:solidFill>
                              <a:latin typeface="Cambria Math" panose="02040503050406030204" pitchFamily="18" charset="0"/>
                            </a:rPr>
                            <m:t>𝛻</m:t>
                          </m:r>
                        </m:e>
                        <m:sub>
                          <m:r>
                            <a:rPr lang="en-US" altLang="zh-CN" sz="2000" i="1">
                              <a:solidFill>
                                <a:schemeClr val="tx1"/>
                              </a:solidFill>
                              <a:latin typeface="Cambria Math" panose="02040503050406030204" pitchFamily="18" charset="0"/>
                            </a:rPr>
                            <m:t>𝜃</m:t>
                          </m:r>
                        </m:sub>
                      </m:sSub>
                      <m:func>
                        <m:funcPr>
                          <m:ctrlPr>
                            <a:rPr lang="en-US" altLang="zh-CN" sz="2000" i="1">
                              <a:solidFill>
                                <a:schemeClr val="tx1"/>
                              </a:solidFill>
                              <a:latin typeface="Cambria Math" panose="02040503050406030204" pitchFamily="18" charset="0"/>
                            </a:rPr>
                          </m:ctrlPr>
                        </m:funcPr>
                        <m:fName>
                          <m:r>
                            <m:rPr>
                              <m:sty m:val="p"/>
                            </m:rPr>
                            <a:rPr lang="en-US" altLang="zh-CN" sz="2000">
                              <a:solidFill>
                                <a:schemeClr val="tx1"/>
                              </a:solidFill>
                              <a:latin typeface="Cambria Math" panose="02040503050406030204" pitchFamily="18" charset="0"/>
                            </a:rPr>
                            <m:t>log</m:t>
                          </m:r>
                        </m:fName>
                        <m:e>
                          <m:r>
                            <a:rPr lang="en-US" altLang="zh-CN" sz="2000" i="1">
                              <a:solidFill>
                                <a:schemeClr val="tx1"/>
                              </a:solidFill>
                              <a:latin typeface="Cambria Math" panose="02040503050406030204" pitchFamily="18" charset="0"/>
                            </a:rPr>
                            <m:t>𝑝</m:t>
                          </m:r>
                          <m:d>
                            <m:dPr>
                              <m:ctrlPr>
                                <a:rPr lang="en-US" altLang="zh-CN" sz="2000" i="1">
                                  <a:solidFill>
                                    <a:schemeClr val="tx1"/>
                                  </a:solidFill>
                                  <a:latin typeface="Cambria Math" panose="02040503050406030204" pitchFamily="18" charset="0"/>
                                </a:rPr>
                              </m:ctrlPr>
                            </m:dPr>
                            <m:e>
                              <m:r>
                                <a:rPr lang="en-US" altLang="zh-CN" sz="2000" i="1">
                                  <a:solidFill>
                                    <a:schemeClr val="tx1"/>
                                  </a:solidFill>
                                  <a:latin typeface="Cambria Math" panose="02040503050406030204" pitchFamily="18" charset="0"/>
                                </a:rPr>
                                <m:t>𝑥</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𝜃</m:t>
                              </m:r>
                            </m:e>
                          </m:d>
                        </m:e>
                      </m:func>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a:solidFill>
                                <a:schemeClr val="tx1"/>
                              </a:solidFill>
                              <a:latin typeface="Cambria Math" panose="02040503050406030204" pitchFamily="18" charset="0"/>
                            </a:rPr>
                            <m:t>𝛻</m:t>
                          </m:r>
                        </m:e>
                        <m:sub>
                          <m:r>
                            <a:rPr lang="en-US" altLang="zh-CN" sz="2000" i="1">
                              <a:solidFill>
                                <a:schemeClr val="tx1"/>
                              </a:solidFill>
                              <a:latin typeface="Cambria Math" panose="02040503050406030204" pitchFamily="18" charset="0"/>
                            </a:rPr>
                            <m:t>𝜃</m:t>
                          </m:r>
                        </m:sub>
                      </m:sSub>
                      <m:func>
                        <m:funcPr>
                          <m:ctrlPr>
                            <a:rPr lang="en-US" altLang="zh-CN" sz="2000" i="1">
                              <a:solidFill>
                                <a:schemeClr val="tx1"/>
                              </a:solidFill>
                              <a:latin typeface="Cambria Math" panose="02040503050406030204" pitchFamily="18" charset="0"/>
                            </a:rPr>
                          </m:ctrlPr>
                        </m:funcPr>
                        <m:fName>
                          <m:r>
                            <m:rPr>
                              <m:sty m:val="p"/>
                            </m:rPr>
                            <a:rPr lang="en-US" altLang="zh-CN" sz="2000">
                              <a:solidFill>
                                <a:schemeClr val="tx1"/>
                              </a:solidFill>
                              <a:latin typeface="Cambria Math" panose="02040503050406030204" pitchFamily="18" charset="0"/>
                            </a:rPr>
                            <m:t>log</m:t>
                          </m:r>
                        </m:fName>
                        <m:e>
                          <m:acc>
                            <m:accPr>
                              <m:chr m:val="̃"/>
                              <m:ctrlPr>
                                <a:rPr lang="en-US" altLang="zh-CN" sz="2000" i="1">
                                  <a:solidFill>
                                    <a:schemeClr val="tx1"/>
                                  </a:solidFill>
                                  <a:latin typeface="Cambria Math" panose="02040503050406030204" pitchFamily="18" charset="0"/>
                                </a:rPr>
                              </m:ctrlPr>
                            </m:accPr>
                            <m:e>
                              <m:r>
                                <a:rPr lang="en-US" altLang="zh-CN" sz="2000" i="1">
                                  <a:solidFill>
                                    <a:schemeClr val="tx1"/>
                                  </a:solidFill>
                                  <a:latin typeface="Cambria Math" panose="02040503050406030204" pitchFamily="18" charset="0"/>
                                </a:rPr>
                                <m:t>𝑝</m:t>
                              </m:r>
                            </m:e>
                          </m:acc>
                          <m:d>
                            <m:dPr>
                              <m:ctrlPr>
                                <a:rPr lang="en-US" altLang="zh-CN" sz="2000" i="1" dirty="0">
                                  <a:solidFill>
                                    <a:schemeClr val="tx1"/>
                                  </a:solidFill>
                                  <a:latin typeface="Cambria Math" panose="02040503050406030204" pitchFamily="18" charset="0"/>
                                </a:rPr>
                              </m:ctrlPr>
                            </m:dPr>
                            <m:e>
                              <m:r>
                                <a:rPr lang="en-US" altLang="zh-CN" sz="2000" i="1" dirty="0">
                                  <a:solidFill>
                                    <a:schemeClr val="tx1"/>
                                  </a:solidFill>
                                  <a:latin typeface="Cambria Math" panose="02040503050406030204" pitchFamily="18" charset="0"/>
                                </a:rPr>
                                <m:t>𝑥</m:t>
                              </m:r>
                              <m:r>
                                <a:rPr lang="en-US" altLang="zh-CN" sz="2000" i="1" dirty="0">
                                  <a:solidFill>
                                    <a:schemeClr val="tx1"/>
                                  </a:solidFill>
                                  <a:latin typeface="Cambria Math" panose="02040503050406030204" pitchFamily="18" charset="0"/>
                                </a:rPr>
                                <m:t>;</m:t>
                              </m:r>
                              <m:r>
                                <a:rPr lang="en-US" altLang="zh-CN" sz="2000" i="1" dirty="0">
                                  <a:solidFill>
                                    <a:schemeClr val="tx1"/>
                                  </a:solidFill>
                                  <a:latin typeface="Cambria Math" panose="02040503050406030204" pitchFamily="18" charset="0"/>
                                </a:rPr>
                                <m:t>𝜃</m:t>
                              </m:r>
                            </m:e>
                          </m:d>
                        </m:e>
                      </m:func>
                      <m:r>
                        <a:rPr lang="en-US" altLang="zh-CN" sz="2000" i="1" dirty="0">
                          <a:solidFill>
                            <a:schemeClr val="tx1"/>
                          </a:solidFill>
                          <a:latin typeface="Cambria Math" panose="02040503050406030204" pitchFamily="18" charset="0"/>
                        </a:rPr>
                        <m:t>−</m:t>
                      </m:r>
                      <m:sSub>
                        <m:sSubPr>
                          <m:ctrlPr>
                            <a:rPr lang="en-US" altLang="zh-CN" sz="2000" i="1" dirty="0">
                              <a:solidFill>
                                <a:schemeClr val="tx1"/>
                              </a:solidFill>
                              <a:latin typeface="Cambria Math" panose="02040503050406030204" pitchFamily="18" charset="0"/>
                            </a:rPr>
                          </m:ctrlPr>
                        </m:sSubPr>
                        <m:e>
                          <m:r>
                            <a:rPr lang="en-US" altLang="zh-CN" sz="2000" i="1" dirty="0">
                              <a:solidFill>
                                <a:schemeClr val="tx1"/>
                              </a:solidFill>
                              <a:latin typeface="Cambria Math" panose="02040503050406030204" pitchFamily="18" charset="0"/>
                            </a:rPr>
                            <m:t>𝔼</m:t>
                          </m:r>
                        </m:e>
                        <m:sub>
                          <m:r>
                            <a:rPr lang="en-US" altLang="zh-CN" sz="2000" i="1" dirty="0">
                              <a:solidFill>
                                <a:schemeClr val="tx1"/>
                              </a:solidFill>
                              <a:latin typeface="Cambria Math" panose="02040503050406030204" pitchFamily="18" charset="0"/>
                            </a:rPr>
                            <m:t>𝑥</m:t>
                          </m:r>
                          <m:r>
                            <a:rPr lang="en-US" altLang="zh-CN" sz="2000" i="1" dirty="0">
                              <a:solidFill>
                                <a:schemeClr val="tx1"/>
                              </a:solidFill>
                              <a:latin typeface="Cambria Math" panose="02040503050406030204" pitchFamily="18" charset="0"/>
                            </a:rPr>
                            <m:t>~</m:t>
                          </m:r>
                          <m:r>
                            <a:rPr lang="en-US" altLang="zh-CN" sz="2000" i="1" dirty="0">
                              <a:solidFill>
                                <a:schemeClr val="tx1"/>
                              </a:solidFill>
                              <a:latin typeface="Cambria Math" panose="02040503050406030204" pitchFamily="18" charset="0"/>
                            </a:rPr>
                            <m:t>𝑝</m:t>
                          </m:r>
                          <m:d>
                            <m:dPr>
                              <m:ctrlPr>
                                <a:rPr lang="en-US" altLang="zh-CN" sz="2000" i="1" dirty="0">
                                  <a:solidFill>
                                    <a:schemeClr val="tx1"/>
                                  </a:solidFill>
                                  <a:latin typeface="Cambria Math" panose="02040503050406030204" pitchFamily="18" charset="0"/>
                                </a:rPr>
                              </m:ctrlPr>
                            </m:dPr>
                            <m:e>
                              <m:r>
                                <a:rPr lang="en-US" altLang="zh-CN" sz="2000" i="1" dirty="0">
                                  <a:solidFill>
                                    <a:schemeClr val="tx1"/>
                                  </a:solidFill>
                                  <a:latin typeface="Cambria Math" panose="02040503050406030204" pitchFamily="18" charset="0"/>
                                </a:rPr>
                                <m:t>𝑥</m:t>
                              </m:r>
                            </m:e>
                          </m:d>
                        </m:sub>
                      </m:sSub>
                      <m:sSub>
                        <m:sSubPr>
                          <m:ctrlPr>
                            <a:rPr lang="en-US" altLang="zh-CN" sz="2000" i="1">
                              <a:solidFill>
                                <a:schemeClr val="tx1"/>
                              </a:solidFill>
                              <a:latin typeface="Cambria Math" panose="02040503050406030204" pitchFamily="18" charset="0"/>
                            </a:rPr>
                          </m:ctrlPr>
                        </m:sSubPr>
                        <m:e>
                          <m:r>
                            <a:rPr lang="en-US" altLang="zh-CN" sz="2000">
                              <a:solidFill>
                                <a:schemeClr val="tx1"/>
                              </a:solidFill>
                              <a:latin typeface="Cambria Math" panose="02040503050406030204" pitchFamily="18" charset="0"/>
                            </a:rPr>
                            <m:t>𝛻</m:t>
                          </m:r>
                        </m:e>
                        <m:sub>
                          <m:r>
                            <a:rPr lang="en-US" altLang="zh-CN" sz="2000" i="1">
                              <a:solidFill>
                                <a:schemeClr val="tx1"/>
                              </a:solidFill>
                              <a:latin typeface="Cambria Math" panose="02040503050406030204" pitchFamily="18" charset="0"/>
                            </a:rPr>
                            <m:t>𝜃</m:t>
                          </m:r>
                        </m:sub>
                      </m:sSub>
                      <m:func>
                        <m:funcPr>
                          <m:ctrlPr>
                            <a:rPr lang="en-US" altLang="zh-CN" sz="2000" i="1">
                              <a:solidFill>
                                <a:schemeClr val="tx1"/>
                              </a:solidFill>
                              <a:latin typeface="Cambria Math" panose="02040503050406030204" pitchFamily="18" charset="0"/>
                            </a:rPr>
                          </m:ctrlPr>
                        </m:funcPr>
                        <m:fName>
                          <m:r>
                            <m:rPr>
                              <m:sty m:val="p"/>
                            </m:rPr>
                            <a:rPr lang="en-US" altLang="zh-CN" sz="2000">
                              <a:solidFill>
                                <a:schemeClr val="tx1"/>
                              </a:solidFill>
                              <a:latin typeface="Cambria Math" panose="02040503050406030204" pitchFamily="18" charset="0"/>
                            </a:rPr>
                            <m:t>log</m:t>
                          </m:r>
                        </m:fName>
                        <m:e>
                          <m:acc>
                            <m:accPr>
                              <m:chr m:val="̃"/>
                              <m:ctrlPr>
                                <a:rPr lang="en-US" altLang="zh-CN" sz="2000" i="1">
                                  <a:solidFill>
                                    <a:schemeClr val="tx1"/>
                                  </a:solidFill>
                                  <a:latin typeface="Cambria Math" panose="02040503050406030204" pitchFamily="18" charset="0"/>
                                </a:rPr>
                              </m:ctrlPr>
                            </m:accPr>
                            <m:e>
                              <m:r>
                                <a:rPr lang="en-US" altLang="zh-CN" sz="2000" i="1">
                                  <a:solidFill>
                                    <a:schemeClr val="tx1"/>
                                  </a:solidFill>
                                  <a:latin typeface="Cambria Math" panose="02040503050406030204" pitchFamily="18" charset="0"/>
                                </a:rPr>
                                <m:t>𝑝</m:t>
                              </m:r>
                            </m:e>
                          </m:acc>
                          <m:r>
                            <a:rPr lang="en-US" altLang="zh-CN" sz="2000" i="1" dirty="0">
                              <a:solidFill>
                                <a:schemeClr val="tx1"/>
                              </a:solidFill>
                              <a:latin typeface="Cambria Math" panose="02040503050406030204" pitchFamily="18" charset="0"/>
                            </a:rPr>
                            <m:t>(</m:t>
                          </m:r>
                          <m:r>
                            <a:rPr lang="en-US" altLang="zh-CN" sz="2000" i="1" dirty="0">
                              <a:solidFill>
                                <a:schemeClr val="tx1"/>
                              </a:solidFill>
                              <a:latin typeface="Cambria Math" panose="02040503050406030204" pitchFamily="18" charset="0"/>
                            </a:rPr>
                            <m:t>𝑥</m:t>
                          </m:r>
                          <m:r>
                            <a:rPr lang="en-US" altLang="zh-CN" sz="2000" i="1" dirty="0">
                              <a:solidFill>
                                <a:schemeClr val="tx1"/>
                              </a:solidFill>
                              <a:latin typeface="Cambria Math" panose="02040503050406030204" pitchFamily="18" charset="0"/>
                            </a:rPr>
                            <m:t>;</m:t>
                          </m:r>
                          <m:r>
                            <a:rPr lang="en-US" altLang="zh-CN" sz="2000" i="1" dirty="0">
                              <a:solidFill>
                                <a:schemeClr val="tx1"/>
                              </a:solidFill>
                              <a:latin typeface="Cambria Math" panose="02040503050406030204" pitchFamily="18" charset="0"/>
                            </a:rPr>
                            <m:t>𝜃</m:t>
                          </m:r>
                          <m:r>
                            <a:rPr lang="en-US" altLang="zh-CN" sz="2000" i="1" dirty="0">
                              <a:solidFill>
                                <a:schemeClr val="tx1"/>
                              </a:solidFill>
                              <a:latin typeface="Cambria Math" panose="02040503050406030204" pitchFamily="18" charset="0"/>
                            </a:rPr>
                            <m:t>)</m:t>
                          </m:r>
                        </m:e>
                      </m:func>
                    </m:oMath>
                  </m:oMathPara>
                </a14:m>
                <a:endParaRPr lang="zh-CN" altLang="en-US" sz="2000" dirty="0">
                  <a:solidFill>
                    <a:schemeClr val="tx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2220099" y="1585746"/>
                <a:ext cx="6060698" cy="423770"/>
              </a:xfrm>
              <a:prstGeom prst="rect">
                <a:avLst/>
              </a:prstGeom>
              <a:blipFill>
                <a:blip r:embed="rId6"/>
                <a:stretch>
                  <a:fillRect b="-1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549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对数似然梯度</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负相从</a:t>
                </a:r>
                <a:r>
                  <a:rPr lang="zh-CN" altLang="en-US" dirty="0"/>
                  <a:t>模型分布</a:t>
                </a:r>
                <a:r>
                  <a:rPr lang="zh-CN" altLang="en-US" dirty="0" smtClean="0"/>
                  <a:t>中找信</a:t>
                </a:r>
                <a:r>
                  <a:rPr lang="zh-CN" altLang="en-US" dirty="0"/>
                  <a:t>任度很</a:t>
                </a:r>
                <a:r>
                  <a:rPr lang="zh-CN" altLang="en-US" dirty="0" smtClean="0"/>
                  <a:t>高的点，减</a:t>
                </a:r>
                <a:r>
                  <a:rPr lang="zh-CN" altLang="en-US" dirty="0"/>
                  <a:t>少了这些点的概</a:t>
                </a:r>
                <a:r>
                  <a:rPr lang="zh-CN" altLang="en-US" dirty="0" smtClean="0"/>
                  <a:t>率</a:t>
                </a:r>
                <a:endParaRPr lang="en-US" altLang="zh-CN" dirty="0" smtClean="0"/>
              </a:p>
              <a:p>
                <a:r>
                  <a:rPr lang="zh-CN" altLang="en-US" dirty="0"/>
                  <a:t>这</a:t>
                </a:r>
                <a:r>
                  <a:rPr lang="zh-CN" altLang="en-US" dirty="0" smtClean="0"/>
                  <a:t>些从</a:t>
                </a:r>
                <a:r>
                  <a:rPr lang="zh-CN" altLang="en-US" dirty="0"/>
                  <a:t>模型分</a:t>
                </a:r>
                <a:r>
                  <a:rPr lang="zh-CN" altLang="en-US" dirty="0" smtClean="0"/>
                  <a:t>布采样的样本被</a:t>
                </a:r>
                <a:r>
                  <a:rPr lang="zh-CN" altLang="en-US" dirty="0"/>
                  <a:t>认为代表了</a:t>
                </a:r>
                <a:r>
                  <a:rPr lang="zh-CN" altLang="en-US" dirty="0">
                    <a:solidFill>
                      <a:srgbClr val="FF0000"/>
                    </a:solidFill>
                  </a:rPr>
                  <a:t>模型不正确</a:t>
                </a:r>
                <a:r>
                  <a:rPr lang="zh-CN" altLang="en-US" dirty="0"/>
                  <a:t>的信</a:t>
                </a:r>
                <a:r>
                  <a:rPr lang="zh-CN" altLang="en-US" dirty="0" smtClean="0"/>
                  <a:t>念</a:t>
                </a:r>
                <a:endParaRPr lang="en-US" altLang="zh-CN" dirty="0" smtClean="0"/>
              </a:p>
              <a:p>
                <a:r>
                  <a:rPr lang="zh-CN" altLang="en-US" dirty="0" smtClean="0"/>
                  <a:t>负</a:t>
                </a:r>
                <a:r>
                  <a:rPr lang="zh-CN" altLang="en-US" dirty="0"/>
                  <a:t>相已经被作为人类和</a:t>
                </a:r>
                <a:r>
                  <a:rPr lang="zh-CN" altLang="en-US" dirty="0" smtClean="0"/>
                  <a:t>其他</a:t>
                </a:r>
                <a:r>
                  <a:rPr lang="zh-CN" altLang="en-US" dirty="0"/>
                  <a:t>动物做梦的一种可能解</a:t>
                </a:r>
                <a:r>
                  <a:rPr lang="zh-CN" altLang="en-US" dirty="0" smtClean="0"/>
                  <a:t>释</a:t>
                </a:r>
                <a:endParaRPr lang="en-US" altLang="zh-CN" dirty="0"/>
              </a:p>
              <a:p>
                <a:pPr lvl="1"/>
                <a:r>
                  <a:rPr lang="zh-CN" altLang="en-US" dirty="0"/>
                  <a:t>大脑维</a:t>
                </a:r>
                <a:r>
                  <a:rPr lang="zh-CN" altLang="en-US" dirty="0" smtClean="0"/>
                  <a:t>持着</a:t>
                </a:r>
                <a:r>
                  <a:rPr lang="zh-CN" altLang="en-US" dirty="0"/>
                  <a:t>世界的概率模</a:t>
                </a:r>
                <a:r>
                  <a:rPr lang="zh-CN" altLang="en-US" dirty="0" smtClean="0"/>
                  <a:t>型</a:t>
                </a:r>
                <a:endParaRPr lang="en-US" altLang="zh-CN" dirty="0"/>
              </a:p>
              <a:p>
                <a:pPr lvl="1"/>
                <a:r>
                  <a:rPr lang="zh-CN" altLang="en-US" dirty="0" smtClean="0"/>
                  <a:t>在</a:t>
                </a:r>
                <a:r>
                  <a:rPr lang="zh-CN" altLang="en-US" dirty="0">
                    <a:solidFill>
                      <a:srgbClr val="FF0000"/>
                    </a:solidFill>
                  </a:rPr>
                  <a:t>醒</a:t>
                </a:r>
                <a:r>
                  <a:rPr lang="zh-CN" altLang="en-US" dirty="0" smtClean="0">
                    <a:solidFill>
                      <a:srgbClr val="FF0000"/>
                    </a:solidFill>
                  </a:rPr>
                  <a:t>着</a:t>
                </a:r>
                <a:r>
                  <a:rPr lang="zh-CN" altLang="en-US" dirty="0">
                    <a:solidFill>
                      <a:srgbClr val="FF0000"/>
                    </a:solidFill>
                  </a:rPr>
                  <a:t>时</a:t>
                </a:r>
                <a:r>
                  <a:rPr lang="zh-CN" altLang="en-US" dirty="0" smtClean="0"/>
                  <a:t>经</a:t>
                </a:r>
                <a:r>
                  <a:rPr lang="zh-CN" altLang="en-US" dirty="0"/>
                  <a:t>历</a:t>
                </a:r>
                <a:r>
                  <a:rPr lang="zh-CN" altLang="en-US" dirty="0">
                    <a:solidFill>
                      <a:srgbClr val="FF0000"/>
                    </a:solidFill>
                  </a:rPr>
                  <a:t>真实事件</a:t>
                </a:r>
                <a:r>
                  <a:rPr lang="zh-CN" altLang="en-US" dirty="0"/>
                  <a:t>时会遵</a:t>
                </a:r>
                <a:r>
                  <a:rPr lang="zh-CN" altLang="en-US" dirty="0" smtClean="0"/>
                  <a:t>循</a:t>
                </a:r>
                <a14:m>
                  <m:oMath xmlns:m="http://schemas.openxmlformats.org/officeDocument/2006/math">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log</m:t>
                        </m:r>
                      </m:fName>
                      <m:e>
                        <m:acc>
                          <m:accPr>
                            <m:chr m:val="̃"/>
                            <m:ctrlPr>
                              <a:rPr lang="en-US" altLang="zh-CN" b="0" i="1" smtClean="0">
                                <a:solidFill>
                                  <a:srgbClr val="FF0000"/>
                                </a:solidFill>
                                <a:latin typeface="Cambria Math" panose="02040503050406030204" pitchFamily="18" charset="0"/>
                              </a:rPr>
                            </m:ctrlPr>
                          </m:accPr>
                          <m:e>
                            <m:r>
                              <a:rPr lang="en-US" altLang="zh-CN" b="0" i="1" smtClean="0">
                                <a:solidFill>
                                  <a:srgbClr val="FF0000"/>
                                </a:solidFill>
                                <a:latin typeface="Cambria Math" panose="02040503050406030204" pitchFamily="18" charset="0"/>
                              </a:rPr>
                              <m:t>𝑝</m:t>
                            </m:r>
                          </m:e>
                        </m:acc>
                      </m:e>
                    </m:func>
                  </m:oMath>
                </a14:m>
                <a:r>
                  <a:rPr lang="en-US" altLang="zh-CN" i="1" dirty="0" smtClean="0">
                    <a:solidFill>
                      <a:srgbClr val="FF0000"/>
                    </a:solidFill>
                  </a:rPr>
                  <a:t> </a:t>
                </a:r>
                <a:r>
                  <a:rPr lang="zh-CN" altLang="en-US" dirty="0" smtClean="0">
                    <a:solidFill>
                      <a:srgbClr val="FF0000"/>
                    </a:solidFill>
                  </a:rPr>
                  <a:t>梯度</a:t>
                </a:r>
                <a:endParaRPr lang="en-US" altLang="zh-CN" dirty="0" smtClean="0">
                  <a:solidFill>
                    <a:srgbClr val="FF0000"/>
                  </a:solidFill>
                </a:endParaRPr>
              </a:p>
              <a:p>
                <a:pPr lvl="1"/>
                <a:r>
                  <a:rPr lang="zh-CN" altLang="en-US" dirty="0" smtClean="0"/>
                  <a:t>在</a:t>
                </a:r>
                <a:r>
                  <a:rPr lang="zh-CN" altLang="en-US" dirty="0">
                    <a:solidFill>
                      <a:srgbClr val="FF0000"/>
                    </a:solidFill>
                  </a:rPr>
                  <a:t>睡觉</a:t>
                </a:r>
                <a:r>
                  <a:rPr lang="zh-CN" altLang="en-US" dirty="0" smtClean="0">
                    <a:solidFill>
                      <a:srgbClr val="FF0000"/>
                    </a:solidFill>
                  </a:rPr>
                  <a:t>时</a:t>
                </a:r>
                <a:r>
                  <a:rPr lang="zh-CN" altLang="en-US" dirty="0" smtClean="0"/>
                  <a:t>经历从当前模型采样的</a:t>
                </a:r>
                <a:r>
                  <a:rPr lang="zh-CN" altLang="en-US" dirty="0"/>
                  <a:t>虚</a:t>
                </a:r>
                <a:r>
                  <a:rPr lang="zh-CN" altLang="en-US" dirty="0" smtClean="0"/>
                  <a:t>拟事件会遵循</a:t>
                </a:r>
                <a14:m>
                  <m:oMath xmlns:m="http://schemas.openxmlformats.org/officeDocument/2006/math">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log</m:t>
                        </m:r>
                      </m:fName>
                      <m:e>
                        <m:acc>
                          <m:accPr>
                            <m:chr m:val="̃"/>
                            <m:ctrlPr>
                              <a:rPr lang="en-US" altLang="zh-CN" b="0" i="1" smtClean="0">
                                <a:solidFill>
                                  <a:srgbClr val="FF0000"/>
                                </a:solidFill>
                                <a:latin typeface="Cambria Math" panose="02040503050406030204" pitchFamily="18" charset="0"/>
                              </a:rPr>
                            </m:ctrlPr>
                          </m:accPr>
                          <m:e>
                            <m:r>
                              <a:rPr lang="en-US" altLang="zh-CN" b="0" i="1" smtClean="0">
                                <a:solidFill>
                                  <a:srgbClr val="FF0000"/>
                                </a:solidFill>
                                <a:latin typeface="Cambria Math" panose="02040503050406030204" pitchFamily="18" charset="0"/>
                              </a:rPr>
                              <m:t>𝑝</m:t>
                            </m:r>
                          </m:e>
                        </m:acc>
                      </m:e>
                    </m:func>
                  </m:oMath>
                </a14:m>
                <a:r>
                  <a:rPr lang="zh-CN" altLang="en-US" dirty="0" smtClean="0">
                    <a:solidFill>
                      <a:srgbClr val="FF0000"/>
                    </a:solidFill>
                  </a:rPr>
                  <a:t>负</a:t>
                </a:r>
                <a:r>
                  <a:rPr lang="zh-CN" altLang="en-US" dirty="0">
                    <a:solidFill>
                      <a:srgbClr val="FF0000"/>
                    </a:solidFill>
                  </a:rPr>
                  <a:t>梯</a:t>
                </a:r>
                <a:r>
                  <a:rPr lang="zh-CN" altLang="en-US" dirty="0" smtClean="0">
                    <a:solidFill>
                      <a:srgbClr val="FF0000"/>
                    </a:solidFill>
                  </a:rPr>
                  <a:t>度</a:t>
                </a:r>
                <a:endParaRPr lang="en-US" altLang="zh-CN" dirty="0" smtClean="0">
                  <a:solidFill>
                    <a:srgbClr val="FF0000"/>
                  </a:solidFill>
                </a:endParaRPr>
              </a:p>
              <a:p>
                <a:pPr lvl="1"/>
                <a:r>
                  <a:rPr lang="zh-CN" altLang="en-US" dirty="0"/>
                  <a:t>尚</a:t>
                </a:r>
                <a:r>
                  <a:rPr lang="zh-CN" altLang="en-US" dirty="0" smtClean="0"/>
                  <a:t>未被神经科学实验证伪</a:t>
                </a:r>
                <a:endParaRPr lang="en-US" altLang="zh-CN" dirty="0" smtClean="0"/>
              </a:p>
              <a:p>
                <a:pPr lvl="1"/>
                <a:r>
                  <a:rPr lang="zh-CN" altLang="en-US" dirty="0" smtClean="0"/>
                  <a:t>机器学习模型正相和负项同时存在，不按时间分段</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42</a:t>
            </a:fld>
            <a:endParaRPr lang="zh-CN" altLang="en-US"/>
          </a:p>
        </p:txBody>
      </p:sp>
    </p:spTree>
    <p:extLst>
      <p:ext uri="{BB962C8B-B14F-4D97-AF65-F5344CB8AC3E}">
        <p14:creationId xmlns:p14="http://schemas.microsoft.com/office/powerpoint/2010/main" val="4937155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最大化对数似然函数：</a:t>
            </a:r>
            <a:r>
              <a:rPr lang="zh-CN" altLang="en-US" dirty="0"/>
              <a:t>朴素方法</a:t>
            </a:r>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43</a:t>
            </a:fld>
            <a:endParaRPr lang="zh-CN" altLang="en-US"/>
          </a:p>
        </p:txBody>
      </p:sp>
      <p:pic>
        <p:nvPicPr>
          <p:cNvPr id="6" name="Picture 5"/>
          <p:cNvPicPr>
            <a:picLocks noChangeAspect="1"/>
          </p:cNvPicPr>
          <p:nvPr/>
        </p:nvPicPr>
        <p:blipFill>
          <a:blip r:embed="rId2"/>
          <a:stretch>
            <a:fillRect/>
          </a:stretch>
        </p:blipFill>
        <p:spPr>
          <a:xfrm>
            <a:off x="1379398" y="1494704"/>
            <a:ext cx="6959411" cy="5080370"/>
          </a:xfrm>
          <a:prstGeom prst="rect">
            <a:avLst/>
          </a:prstGeom>
        </p:spPr>
      </p:pic>
      <p:sp>
        <p:nvSpPr>
          <p:cNvPr id="7" name="TextBox 6"/>
          <p:cNvSpPr txBox="1"/>
          <p:nvPr/>
        </p:nvSpPr>
        <p:spPr>
          <a:xfrm>
            <a:off x="5814874" y="4421080"/>
            <a:ext cx="2388093" cy="923330"/>
          </a:xfrm>
          <a:prstGeom prst="rect">
            <a:avLst/>
          </a:prstGeom>
          <a:noFill/>
        </p:spPr>
        <p:txBody>
          <a:bodyPr wrap="square" rtlCol="0">
            <a:spAutoFit/>
          </a:bodyPr>
          <a:lstStyle/>
          <a:p>
            <a:r>
              <a:rPr lang="zh-CN" altLang="en-US" dirty="0" smtClean="0">
                <a:solidFill>
                  <a:srgbClr val="FF0000"/>
                </a:solidFill>
              </a:rPr>
              <a:t>内循环中的马尔科夫链的磨合代价过高，实际中往往不可行</a:t>
            </a:r>
            <a:endParaRPr lang="zh-CN" altLang="en-US" dirty="0">
              <a:solidFill>
                <a:srgbClr val="FF0000"/>
              </a:solidFill>
            </a:endParaRPr>
          </a:p>
        </p:txBody>
      </p:sp>
      <p:cxnSp>
        <p:nvCxnSpPr>
          <p:cNvPr id="9" name="Straight Arrow Connector 8"/>
          <p:cNvCxnSpPr/>
          <p:nvPr/>
        </p:nvCxnSpPr>
        <p:spPr>
          <a:xfrm flipH="1" flipV="1">
            <a:off x="4714043" y="4882745"/>
            <a:ext cx="1100831" cy="177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677880" y="4208016"/>
            <a:ext cx="2974019" cy="14026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68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最大化对数似然函数</a:t>
            </a:r>
            <a:r>
              <a:rPr lang="zh-CN" altLang="en-US" dirty="0" smtClean="0"/>
              <a:t>：对比散度</a:t>
            </a:r>
            <a:endParaRPr lang="zh-CN" altLang="en-US" dirty="0"/>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44</a:t>
            </a:fld>
            <a:endParaRPr lang="zh-CN" altLang="en-US"/>
          </a:p>
        </p:txBody>
      </p:sp>
      <p:pic>
        <p:nvPicPr>
          <p:cNvPr id="6" name="Picture 5"/>
          <p:cNvPicPr>
            <a:picLocks noChangeAspect="1"/>
          </p:cNvPicPr>
          <p:nvPr/>
        </p:nvPicPr>
        <p:blipFill>
          <a:blip r:embed="rId2"/>
          <a:stretch>
            <a:fillRect/>
          </a:stretch>
        </p:blipFill>
        <p:spPr>
          <a:xfrm>
            <a:off x="5531449" y="1447144"/>
            <a:ext cx="7219388" cy="5270154"/>
          </a:xfrm>
          <a:prstGeom prst="rect">
            <a:avLst/>
          </a:prstGeom>
        </p:spPr>
      </p:pic>
      <p:pic>
        <p:nvPicPr>
          <p:cNvPr id="5" name="Picture 4"/>
          <p:cNvPicPr>
            <a:picLocks noChangeAspect="1"/>
          </p:cNvPicPr>
          <p:nvPr/>
        </p:nvPicPr>
        <p:blipFill>
          <a:blip r:embed="rId3"/>
          <a:stretch>
            <a:fillRect/>
          </a:stretch>
        </p:blipFill>
        <p:spPr>
          <a:xfrm>
            <a:off x="344963" y="1436501"/>
            <a:ext cx="6859728" cy="5234056"/>
          </a:xfrm>
          <a:prstGeom prst="rect">
            <a:avLst/>
          </a:prstGeom>
        </p:spPr>
      </p:pic>
      <p:sp>
        <p:nvSpPr>
          <p:cNvPr id="8" name="Rectangle 7"/>
          <p:cNvSpPr/>
          <p:nvPr/>
        </p:nvSpPr>
        <p:spPr>
          <a:xfrm>
            <a:off x="5963209" y="3654238"/>
            <a:ext cx="6787627" cy="5647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p:cNvSpPr/>
          <p:nvPr/>
        </p:nvSpPr>
        <p:spPr>
          <a:xfrm>
            <a:off x="657726" y="3540381"/>
            <a:ext cx="1761901" cy="7791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Straight Arrow Connector 10"/>
          <p:cNvCxnSpPr/>
          <p:nvPr/>
        </p:nvCxnSpPr>
        <p:spPr>
          <a:xfrm flipH="1">
            <a:off x="2484904" y="3932144"/>
            <a:ext cx="3478305" cy="89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651706" y="3585206"/>
            <a:ext cx="3159103" cy="369332"/>
          </a:xfrm>
          <a:prstGeom prst="rect">
            <a:avLst/>
          </a:prstGeom>
          <a:noFill/>
        </p:spPr>
        <p:txBody>
          <a:bodyPr wrap="square" rtlCol="0">
            <a:spAutoFit/>
          </a:bodyPr>
          <a:lstStyle/>
          <a:p>
            <a:r>
              <a:rPr lang="zh-CN" altLang="en-US" dirty="0" smtClean="0">
                <a:solidFill>
                  <a:srgbClr val="FF0000"/>
                </a:solidFill>
              </a:rPr>
              <a:t>用数据分布中的样本来初始化</a:t>
            </a:r>
            <a:endParaRPr lang="zh-CN" altLang="en-US" dirty="0">
              <a:solidFill>
                <a:srgbClr val="FF0000"/>
              </a:solidFill>
            </a:endParaRPr>
          </a:p>
        </p:txBody>
      </p:sp>
    </p:spTree>
    <p:extLst>
      <p:ext uri="{BB962C8B-B14F-4D97-AF65-F5344CB8AC3E}">
        <p14:creationId xmlns:p14="http://schemas.microsoft.com/office/powerpoint/2010/main" val="41678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44963" y="1436501"/>
            <a:ext cx="6859728" cy="5234056"/>
          </a:xfrm>
          <a:prstGeom prst="rect">
            <a:avLst/>
          </a:prstGeom>
        </p:spPr>
      </p:pic>
      <p:sp>
        <p:nvSpPr>
          <p:cNvPr id="2" name="Title 1"/>
          <p:cNvSpPr>
            <a:spLocks noGrp="1"/>
          </p:cNvSpPr>
          <p:nvPr>
            <p:ph type="title"/>
          </p:nvPr>
        </p:nvSpPr>
        <p:spPr/>
        <p:txBody>
          <a:bodyPr/>
          <a:lstStyle/>
          <a:p>
            <a:r>
              <a:rPr lang="zh-CN" altLang="en-US" dirty="0"/>
              <a:t>最大化对数似然函数：对比散度</a:t>
            </a:r>
          </a:p>
        </p:txBody>
      </p:sp>
      <p:sp>
        <p:nvSpPr>
          <p:cNvPr id="3" name="Content Placeholder 2"/>
          <p:cNvSpPr>
            <a:spLocks noGrp="1"/>
          </p:cNvSpPr>
          <p:nvPr>
            <p:ph idx="1"/>
          </p:nvPr>
        </p:nvSpPr>
        <p:spPr>
          <a:xfrm>
            <a:off x="7019925" y="1556951"/>
            <a:ext cx="4562474" cy="5000368"/>
          </a:xfrm>
        </p:spPr>
        <p:txBody>
          <a:bodyPr/>
          <a:lstStyle/>
          <a:p>
            <a:r>
              <a:rPr lang="zh-CN" altLang="en-US" dirty="0" smtClean="0"/>
              <a:t>初始时</a:t>
            </a:r>
            <a:r>
              <a:rPr lang="zh-CN" altLang="en-US" dirty="0" smtClean="0">
                <a:solidFill>
                  <a:srgbClr val="FF0000"/>
                </a:solidFill>
              </a:rPr>
              <a:t>负相不是很准确，</a:t>
            </a:r>
            <a:r>
              <a:rPr lang="zh-CN" altLang="en-US" dirty="0" smtClean="0"/>
              <a:t>正相准确低增加数据的模型概率</a:t>
            </a:r>
            <a:endParaRPr lang="en-US" altLang="zh-CN" dirty="0" smtClean="0"/>
          </a:p>
          <a:p>
            <a:r>
              <a:rPr lang="zh-CN" altLang="en-US" dirty="0" smtClean="0"/>
              <a:t>模型分布会逐渐接近数据分布，负相逐渐准确</a:t>
            </a:r>
            <a:endParaRPr lang="en-US" altLang="zh-CN" dirty="0" smtClean="0"/>
          </a:p>
          <a:p>
            <a:r>
              <a:rPr lang="zh-CN" altLang="en-US" dirty="0"/>
              <a:t>对</a:t>
            </a:r>
            <a:r>
              <a:rPr lang="zh-CN" altLang="en-US" dirty="0" smtClean="0"/>
              <a:t>比散度是真实负相的近似，</a:t>
            </a:r>
            <a:r>
              <a:rPr lang="zh-CN" altLang="en-US" dirty="0" smtClean="0">
                <a:solidFill>
                  <a:srgbClr val="FF0000"/>
                </a:solidFill>
              </a:rPr>
              <a:t>无法抑制远离训练样本的高概率区域</a:t>
            </a:r>
            <a:endParaRPr lang="zh-CN" altLang="en-US" dirty="0">
              <a:solidFill>
                <a:srgbClr val="FF0000"/>
              </a:solidFill>
            </a:endParaRPr>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45</a:t>
            </a:fld>
            <a:endParaRPr lang="zh-CN" altLang="en-US"/>
          </a:p>
        </p:txBody>
      </p:sp>
    </p:spTree>
    <p:extLst>
      <p:ext uri="{BB962C8B-B14F-4D97-AF65-F5344CB8AC3E}">
        <p14:creationId xmlns:p14="http://schemas.microsoft.com/office/powerpoint/2010/main" val="30599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最大化对数似然函数：对比散度</a:t>
            </a:r>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46</a:t>
            </a:fld>
            <a:endParaRPr lang="zh-CN" altLang="en-US"/>
          </a:p>
        </p:txBody>
      </p:sp>
      <p:pic>
        <p:nvPicPr>
          <p:cNvPr id="7" name="Picture 6"/>
          <p:cNvPicPr>
            <a:picLocks noChangeAspect="1"/>
          </p:cNvPicPr>
          <p:nvPr/>
        </p:nvPicPr>
        <p:blipFill rotWithShape="1">
          <a:blip r:embed="rId2"/>
          <a:srcRect t="7613"/>
          <a:stretch/>
        </p:blipFill>
        <p:spPr>
          <a:xfrm>
            <a:off x="71051" y="2362841"/>
            <a:ext cx="6786950" cy="2735045"/>
          </a:xfrm>
          <a:prstGeom prst="rect">
            <a:avLst/>
          </a:prstGeom>
        </p:spPr>
      </p:pic>
      <p:sp>
        <p:nvSpPr>
          <p:cNvPr id="8" name="Content Placeholder 2"/>
          <p:cNvSpPr>
            <a:spLocks noGrp="1"/>
          </p:cNvSpPr>
          <p:nvPr>
            <p:ph idx="1"/>
          </p:nvPr>
        </p:nvSpPr>
        <p:spPr>
          <a:xfrm>
            <a:off x="7019925" y="1556951"/>
            <a:ext cx="4562474" cy="5000368"/>
          </a:xfrm>
        </p:spPr>
        <p:txBody>
          <a:bodyPr>
            <a:normAutofit/>
          </a:bodyPr>
          <a:lstStyle/>
          <a:p>
            <a:r>
              <a:rPr lang="zh-CN" altLang="en-US" dirty="0">
                <a:solidFill>
                  <a:srgbClr val="FF0000"/>
                </a:solidFill>
              </a:rPr>
              <a:t>虚假模态</a:t>
            </a:r>
            <a:r>
              <a:rPr lang="zh-CN" altLang="en-US" dirty="0" smtClean="0"/>
              <a:t>：模</a:t>
            </a:r>
            <a:r>
              <a:rPr lang="zh-CN" altLang="en-US" dirty="0"/>
              <a:t>型上具有高概</a:t>
            </a:r>
            <a:r>
              <a:rPr lang="zh-CN" altLang="en-US" dirty="0" smtClean="0"/>
              <a:t>率</a:t>
            </a:r>
            <a:r>
              <a:rPr lang="zh-CN" altLang="en-US" dirty="0"/>
              <a:t>，</a:t>
            </a:r>
            <a:r>
              <a:rPr lang="zh-CN" altLang="en-US" dirty="0" smtClean="0"/>
              <a:t>但在</a:t>
            </a:r>
            <a:r>
              <a:rPr lang="zh-CN" altLang="en-US" dirty="0"/>
              <a:t>数据生成区域上具有低概</a:t>
            </a:r>
            <a:r>
              <a:rPr lang="zh-CN" altLang="en-US" dirty="0" smtClean="0"/>
              <a:t>率</a:t>
            </a:r>
            <a:endParaRPr lang="en-US" altLang="zh-CN" dirty="0" smtClean="0"/>
          </a:p>
          <a:p>
            <a:r>
              <a:rPr lang="zh-CN" altLang="en-US" dirty="0" smtClean="0"/>
              <a:t>对</a:t>
            </a:r>
            <a:r>
              <a:rPr lang="zh-CN" altLang="en-US" dirty="0"/>
              <a:t>比散度从数据点中初</a:t>
            </a:r>
            <a:r>
              <a:rPr lang="zh-CN" altLang="en-US" dirty="0" smtClean="0"/>
              <a:t>始化</a:t>
            </a:r>
            <a:r>
              <a:rPr lang="zh-CN" altLang="en-US" dirty="0"/>
              <a:t>它的马尔可夫链然后仅仅运行了几步马尔可夫链，</a:t>
            </a:r>
            <a:r>
              <a:rPr lang="zh-CN" altLang="en-US" dirty="0">
                <a:solidFill>
                  <a:srgbClr val="FF0000"/>
                </a:solidFill>
              </a:rPr>
              <a:t>不太可能到达模型中离数据点较远的模</a:t>
            </a:r>
            <a:r>
              <a:rPr lang="zh-CN" altLang="en-US" dirty="0" smtClean="0">
                <a:solidFill>
                  <a:srgbClr val="FF0000"/>
                </a:solidFill>
              </a:rPr>
              <a:t>式</a:t>
            </a:r>
            <a:endParaRPr lang="en-US" altLang="zh-CN" dirty="0" smtClean="0">
              <a:solidFill>
                <a:srgbClr val="FF0000"/>
              </a:solidFill>
            </a:endParaRPr>
          </a:p>
          <a:p>
            <a:r>
              <a:rPr lang="zh-CN" altLang="en-US" dirty="0"/>
              <a:t>在虚假模态上浪费了一些概率质量，模型很难把较高的概率质量集中于正确的模式上</a:t>
            </a:r>
          </a:p>
        </p:txBody>
      </p:sp>
      <p:cxnSp>
        <p:nvCxnSpPr>
          <p:cNvPr id="10" name="Straight Arrow Connector 9"/>
          <p:cNvCxnSpPr/>
          <p:nvPr/>
        </p:nvCxnSpPr>
        <p:spPr>
          <a:xfrm flipH="1">
            <a:off x="4667250" y="1952625"/>
            <a:ext cx="2276475" cy="2143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04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最大化对数似然函数：对比散度</a:t>
            </a:r>
          </a:p>
        </p:txBody>
      </p:sp>
      <p:sp>
        <p:nvSpPr>
          <p:cNvPr id="3" name="Content Placeholder 2"/>
          <p:cNvSpPr>
            <a:spLocks noGrp="1"/>
          </p:cNvSpPr>
          <p:nvPr>
            <p:ph idx="1"/>
          </p:nvPr>
        </p:nvSpPr>
        <p:spPr/>
        <p:txBody>
          <a:bodyPr/>
          <a:lstStyle/>
          <a:p>
            <a:r>
              <a:rPr lang="zh-CN" altLang="en-US" dirty="0" smtClean="0"/>
              <a:t>对比散度对于</a:t>
            </a:r>
            <a:r>
              <a:rPr lang="zh-CN" altLang="en-US" dirty="0"/>
              <a:t>受</a:t>
            </a:r>
            <a:r>
              <a:rPr lang="zh-CN" altLang="en-US" dirty="0" smtClean="0"/>
              <a:t>限布尔兹曼机是</a:t>
            </a:r>
            <a:r>
              <a:rPr lang="zh-CN" altLang="en-US" dirty="0" smtClean="0">
                <a:solidFill>
                  <a:srgbClr val="FF0000"/>
                </a:solidFill>
              </a:rPr>
              <a:t>有偏</a:t>
            </a:r>
            <a:r>
              <a:rPr lang="zh-CN" altLang="en-US" dirty="0">
                <a:solidFill>
                  <a:srgbClr val="FF0000"/>
                </a:solidFill>
              </a:rPr>
              <a:t>估计</a:t>
            </a:r>
            <a:r>
              <a:rPr lang="zh-CN" altLang="en-US" dirty="0" smtClean="0"/>
              <a:t>的</a:t>
            </a:r>
            <a:endParaRPr lang="en-US" altLang="zh-CN" dirty="0" smtClean="0"/>
          </a:p>
          <a:p>
            <a:r>
              <a:rPr lang="zh-CN" altLang="en-US" dirty="0" smtClean="0"/>
              <a:t>作为计</a:t>
            </a:r>
            <a:r>
              <a:rPr lang="zh-CN" altLang="en-US" dirty="0"/>
              <a:t>算代价</a:t>
            </a:r>
            <a:r>
              <a:rPr lang="zh-CN" altLang="en-US" dirty="0" smtClean="0"/>
              <a:t>低的</a:t>
            </a:r>
            <a:r>
              <a:rPr lang="zh-CN" altLang="en-US" dirty="0" smtClean="0">
                <a:solidFill>
                  <a:srgbClr val="FF0000"/>
                </a:solidFill>
              </a:rPr>
              <a:t>初</a:t>
            </a:r>
            <a:r>
              <a:rPr lang="zh-CN" altLang="en-US" dirty="0">
                <a:solidFill>
                  <a:srgbClr val="FF0000"/>
                </a:solidFill>
              </a:rPr>
              <a:t>始</a:t>
            </a:r>
            <a:r>
              <a:rPr lang="zh-CN" altLang="en-US" dirty="0" smtClean="0">
                <a:solidFill>
                  <a:srgbClr val="FF0000"/>
                </a:solidFill>
              </a:rPr>
              <a:t>化方法</a:t>
            </a:r>
            <a:r>
              <a:rPr lang="zh-CN" altLang="en-US" dirty="0" smtClean="0"/>
              <a:t>，后再通过计</a:t>
            </a:r>
            <a:r>
              <a:rPr lang="zh-CN" altLang="en-US" dirty="0"/>
              <a:t>算代</a:t>
            </a:r>
            <a:r>
              <a:rPr lang="zh-CN" altLang="en-US" dirty="0" smtClean="0"/>
              <a:t>价高</a:t>
            </a:r>
            <a:r>
              <a:rPr lang="zh-CN" altLang="en-US" dirty="0"/>
              <a:t>的</a:t>
            </a:r>
            <a:r>
              <a:rPr lang="en-US" altLang="zh-CN" dirty="0"/>
              <a:t>MCMC</a:t>
            </a:r>
            <a:r>
              <a:rPr lang="zh-CN" altLang="en-US" dirty="0"/>
              <a:t>方</a:t>
            </a:r>
            <a:r>
              <a:rPr lang="zh-CN" altLang="en-US" dirty="0" smtClean="0"/>
              <a:t>法精调</a:t>
            </a:r>
            <a:endParaRPr lang="en-US" altLang="zh-CN" dirty="0" smtClean="0"/>
          </a:p>
          <a:p>
            <a:r>
              <a:rPr lang="zh-CN" altLang="en-US" dirty="0" smtClean="0"/>
              <a:t>对输入快速</a:t>
            </a:r>
            <a:r>
              <a:rPr lang="zh-CN" altLang="en-US" dirty="0"/>
              <a:t>变化</a:t>
            </a:r>
            <a:r>
              <a:rPr lang="zh-CN" altLang="en-US" dirty="0" smtClean="0"/>
              <a:t>的</a:t>
            </a:r>
            <a:r>
              <a:rPr lang="zh-CN" altLang="en-US" dirty="0">
                <a:solidFill>
                  <a:srgbClr val="FF0000"/>
                </a:solidFill>
              </a:rPr>
              <a:t>惩</a:t>
            </a:r>
            <a:r>
              <a:rPr lang="zh-CN" altLang="en-US" dirty="0" smtClean="0">
                <a:solidFill>
                  <a:srgbClr val="FF0000"/>
                </a:solidFill>
              </a:rPr>
              <a:t>罚</a:t>
            </a:r>
            <a:endParaRPr lang="en-US" altLang="zh-CN" dirty="0" smtClean="0">
              <a:solidFill>
                <a:srgbClr val="FF0000"/>
              </a:solidFill>
            </a:endParaRPr>
          </a:p>
          <a:p>
            <a:r>
              <a:rPr lang="zh-CN" altLang="en-US" dirty="0"/>
              <a:t>对</a:t>
            </a:r>
            <a:r>
              <a:rPr lang="zh-CN" altLang="en-US" dirty="0" smtClean="0"/>
              <a:t>比散度的更新方向</a:t>
            </a:r>
            <a:r>
              <a:rPr lang="zh-CN" altLang="en-US" dirty="0" smtClean="0">
                <a:solidFill>
                  <a:srgbClr val="FF0000"/>
                </a:solidFill>
              </a:rPr>
              <a:t>不是</a:t>
            </a:r>
            <a:r>
              <a:rPr lang="zh-CN" altLang="en-US" dirty="0" smtClean="0"/>
              <a:t>函数的梯度</a:t>
            </a:r>
            <a:endParaRPr lang="zh-CN" altLang="en-US" dirty="0"/>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47</a:t>
            </a:fld>
            <a:endParaRPr lang="zh-CN" altLang="en-US"/>
          </a:p>
        </p:txBody>
      </p:sp>
    </p:spTree>
    <p:extLst>
      <p:ext uri="{BB962C8B-B14F-4D97-AF65-F5344CB8AC3E}">
        <p14:creationId xmlns:p14="http://schemas.microsoft.com/office/powerpoint/2010/main" val="310339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最大化对数似然函数：随机极大似然</a:t>
            </a:r>
          </a:p>
        </p:txBody>
      </p:sp>
      <p:sp>
        <p:nvSpPr>
          <p:cNvPr id="3" name="Content Placeholder 2"/>
          <p:cNvSpPr>
            <a:spLocks noGrp="1"/>
          </p:cNvSpPr>
          <p:nvPr>
            <p:ph idx="1"/>
          </p:nvPr>
        </p:nvSpPr>
        <p:spPr>
          <a:xfrm>
            <a:off x="7024670" y="1556951"/>
            <a:ext cx="4710129" cy="5000368"/>
          </a:xfrm>
        </p:spPr>
        <p:txBody>
          <a:bodyPr>
            <a:normAutofit/>
          </a:bodyPr>
          <a:lstStyle/>
          <a:p>
            <a:r>
              <a:rPr lang="zh-CN" altLang="en-US" dirty="0" smtClean="0"/>
              <a:t>每</a:t>
            </a:r>
            <a:r>
              <a:rPr lang="zh-CN" altLang="en-US" dirty="0"/>
              <a:t>个梯度步骤中，用先前梯度步骤的状态值来初始化马尔可夫</a:t>
            </a:r>
            <a:r>
              <a:rPr lang="zh-CN" altLang="en-US" dirty="0" smtClean="0"/>
              <a:t>链</a:t>
            </a:r>
            <a:endParaRPr lang="en-US" altLang="zh-CN" dirty="0"/>
          </a:p>
          <a:p>
            <a:r>
              <a:rPr lang="zh-CN" altLang="en-US" dirty="0" smtClean="0"/>
              <a:t>在</a:t>
            </a:r>
            <a:r>
              <a:rPr lang="zh-CN" altLang="en-US" dirty="0"/>
              <a:t>应用数据与统计学社区称为</a:t>
            </a:r>
            <a:r>
              <a:rPr lang="zh-CN" altLang="en-US" dirty="0">
                <a:solidFill>
                  <a:srgbClr val="FF0000"/>
                </a:solidFill>
              </a:rPr>
              <a:t>随机极大似然</a:t>
            </a:r>
            <a:r>
              <a:rPr lang="zh-CN" altLang="en-US" dirty="0" smtClean="0"/>
              <a:t>，在深</a:t>
            </a:r>
            <a:r>
              <a:rPr lang="zh-CN" altLang="en-US" dirty="0"/>
              <a:t>度学习社区称</a:t>
            </a:r>
            <a:r>
              <a:rPr lang="zh-CN" altLang="en-US" dirty="0">
                <a:solidFill>
                  <a:srgbClr val="FF0000"/>
                </a:solidFill>
              </a:rPr>
              <a:t>持续性对比散度</a:t>
            </a:r>
            <a:endParaRPr lang="en-US" altLang="zh-CN" dirty="0">
              <a:solidFill>
                <a:srgbClr val="FF0000"/>
              </a:solidFill>
            </a:endParaRPr>
          </a:p>
          <a:p>
            <a:endParaRPr lang="zh-CN" altLang="en-US" dirty="0"/>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48</a:t>
            </a:fld>
            <a:endParaRPr lang="zh-CN" altLang="en-US"/>
          </a:p>
        </p:txBody>
      </p:sp>
      <p:pic>
        <p:nvPicPr>
          <p:cNvPr id="6" name="Picture 5"/>
          <p:cNvPicPr>
            <a:picLocks noChangeAspect="1"/>
          </p:cNvPicPr>
          <p:nvPr/>
        </p:nvPicPr>
        <p:blipFill>
          <a:blip r:embed="rId2"/>
          <a:stretch>
            <a:fillRect/>
          </a:stretch>
        </p:blipFill>
        <p:spPr>
          <a:xfrm>
            <a:off x="501276" y="1652776"/>
            <a:ext cx="6370994" cy="4904543"/>
          </a:xfrm>
          <a:prstGeom prst="rect">
            <a:avLst/>
          </a:prstGeom>
        </p:spPr>
      </p:pic>
      <p:sp>
        <p:nvSpPr>
          <p:cNvPr id="7" name="Rectangle 6"/>
          <p:cNvSpPr/>
          <p:nvPr/>
        </p:nvSpPr>
        <p:spPr>
          <a:xfrm>
            <a:off x="671125" y="3076575"/>
            <a:ext cx="6229720" cy="5238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p:cNvSpPr/>
          <p:nvPr/>
        </p:nvSpPr>
        <p:spPr>
          <a:xfrm>
            <a:off x="656838" y="4429126"/>
            <a:ext cx="6229720" cy="12763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Straight Arrow Connector 9"/>
          <p:cNvCxnSpPr/>
          <p:nvPr/>
        </p:nvCxnSpPr>
        <p:spPr>
          <a:xfrm flipH="1">
            <a:off x="5619750" y="1933575"/>
            <a:ext cx="1504950" cy="11322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619750" y="1933575"/>
            <a:ext cx="1504950" cy="24847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1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最大化对数似然函数</a:t>
            </a:r>
            <a:r>
              <a:rPr lang="zh-CN" altLang="en-US" dirty="0" smtClean="0"/>
              <a:t>：随机极大似然</a:t>
            </a:r>
            <a:endParaRPr lang="zh-CN" altLang="en-US" dirty="0"/>
          </a:p>
        </p:txBody>
      </p:sp>
      <p:sp>
        <p:nvSpPr>
          <p:cNvPr id="3" name="Content Placeholder 2"/>
          <p:cNvSpPr>
            <a:spLocks noGrp="1"/>
          </p:cNvSpPr>
          <p:nvPr>
            <p:ph idx="1"/>
          </p:nvPr>
        </p:nvSpPr>
        <p:spPr/>
        <p:txBody>
          <a:bodyPr/>
          <a:lstStyle/>
          <a:p>
            <a:r>
              <a:rPr lang="zh-CN" altLang="en-US" dirty="0"/>
              <a:t>基本思想</a:t>
            </a:r>
            <a:endParaRPr lang="en-US" altLang="zh-CN" dirty="0"/>
          </a:p>
          <a:p>
            <a:pPr lvl="1"/>
            <a:r>
              <a:rPr lang="zh-CN" altLang="en-US" dirty="0"/>
              <a:t>只要随机梯度算法的步长很小，前一步骤的模型将类似于当前步骤的模型</a:t>
            </a:r>
            <a:endParaRPr lang="en-US" altLang="zh-CN" dirty="0"/>
          </a:p>
          <a:p>
            <a:pPr lvl="1"/>
            <a:r>
              <a:rPr lang="zh-CN" altLang="en-US" dirty="0"/>
              <a:t>来自先前模型分布的样本将非常接近来自当前模型分布的客观样本</a:t>
            </a:r>
            <a:endParaRPr lang="en-US" altLang="zh-CN" dirty="0"/>
          </a:p>
          <a:p>
            <a:pPr lvl="1"/>
            <a:r>
              <a:rPr lang="zh-CN" altLang="en-US" dirty="0"/>
              <a:t>用这些样本初始化的马尔可夫链将不需要花费很多时间来完成混</a:t>
            </a:r>
            <a:r>
              <a:rPr lang="zh-CN" altLang="en-US" dirty="0" smtClean="0"/>
              <a:t>合</a:t>
            </a:r>
            <a:endParaRPr lang="en-US" altLang="zh-CN" dirty="0" smtClean="0"/>
          </a:p>
          <a:p>
            <a:r>
              <a:rPr lang="zh-CN" altLang="en-US" dirty="0" smtClean="0"/>
              <a:t>马</a:t>
            </a:r>
            <a:r>
              <a:rPr lang="zh-CN" altLang="en-US" dirty="0"/>
              <a:t>尔可夫</a:t>
            </a:r>
            <a:r>
              <a:rPr lang="zh-CN" altLang="en-US" dirty="0" smtClean="0"/>
              <a:t>链不</a:t>
            </a:r>
            <a:r>
              <a:rPr lang="zh-CN" altLang="en-US" dirty="0"/>
              <a:t>断更新</a:t>
            </a:r>
            <a:r>
              <a:rPr lang="zh-CN" altLang="en-US" dirty="0" smtClean="0"/>
              <a:t>，可</a:t>
            </a:r>
            <a:r>
              <a:rPr lang="zh-CN" altLang="en-US" dirty="0"/>
              <a:t>以自由探索很</a:t>
            </a:r>
            <a:r>
              <a:rPr lang="zh-CN" altLang="en-US" dirty="0" smtClean="0"/>
              <a:t>远，以</a:t>
            </a:r>
            <a:r>
              <a:rPr lang="zh-CN" altLang="en-US" dirty="0"/>
              <a:t>找到模型的所有峰</a:t>
            </a:r>
            <a:r>
              <a:rPr lang="zh-CN" altLang="en-US" dirty="0" smtClean="0"/>
              <a:t>值</a:t>
            </a:r>
            <a:endParaRPr lang="en-US" altLang="zh-CN" dirty="0" smtClean="0"/>
          </a:p>
          <a:p>
            <a:r>
              <a:rPr lang="zh-CN" altLang="en-US" dirty="0" smtClean="0"/>
              <a:t>同时采样隐变量和观测变量，适用于深度学习模型</a:t>
            </a:r>
            <a:endParaRPr lang="zh-CN" altLang="en-US" dirty="0"/>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49</a:t>
            </a:fld>
            <a:endParaRPr lang="zh-CN" altLang="en-US" dirty="0"/>
          </a:p>
        </p:txBody>
      </p:sp>
    </p:spTree>
    <p:extLst>
      <p:ext uri="{BB962C8B-B14F-4D97-AF65-F5344CB8AC3E}">
        <p14:creationId xmlns:p14="http://schemas.microsoft.com/office/powerpoint/2010/main" val="396729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蒙特卡洛方法基础</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altLang="zh-CN" i="1" dirty="0"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𝑠</m:t>
                            </m:r>
                          </m:e>
                        </m:acc>
                      </m:e>
                      <m:sub>
                        <m:r>
                          <a:rPr lang="en-US" altLang="zh-CN" i="1" dirty="0">
                            <a:latin typeface="Cambria Math" panose="02040503050406030204" pitchFamily="18" charset="0"/>
                          </a:rPr>
                          <m:t>𝑛</m:t>
                        </m:r>
                      </m:sub>
                    </m:sSub>
                  </m:oMath>
                </a14:m>
                <a:r>
                  <a:rPr lang="zh-CN" altLang="en-US" dirty="0"/>
                  <a:t>是</a:t>
                </a:r>
                <a:r>
                  <a:rPr lang="en-US" altLang="zh-CN" dirty="0"/>
                  <a:t>s</a:t>
                </a:r>
                <a:r>
                  <a:rPr lang="zh-CN" altLang="en-US" dirty="0"/>
                  <a:t>的无偏估计：</a:t>
                </a:r>
                <a14:m>
                  <m:oMath xmlns:m="http://schemas.openxmlformats.org/officeDocument/2006/math">
                    <m:r>
                      <a:rPr lang="en-US" altLang="zh-CN" i="1">
                        <a:latin typeface="Cambria Math" panose="02040503050406030204" pitchFamily="18" charset="0"/>
                      </a:rPr>
                      <m:t>𝔼</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𝑠</m:t>
                                </m:r>
                              </m:e>
                            </m:acc>
                          </m:e>
                          <m:sub>
                            <m:r>
                              <a:rPr lang="en-US" altLang="zh-CN" i="1">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𝑛</m:t>
                        </m:r>
                      </m:den>
                    </m:f>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r>
                          <a:rPr lang="en-US" altLang="zh-CN" i="1">
                            <a:latin typeface="Cambria Math" panose="02040503050406030204" pitchFamily="18" charset="0"/>
                          </a:rPr>
                          <m:t>𝔼</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𝑛</m:t>
                        </m:r>
                      </m:den>
                    </m:f>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𝑠</m:t>
                    </m:r>
                  </m:oMath>
                </a14:m>
                <a:endParaRPr lang="en-US" altLang="zh-CN" dirty="0"/>
              </a:p>
              <a:p>
                <a:r>
                  <a:rPr lang="zh-CN" altLang="en-US" dirty="0"/>
                  <a:t>如果样</a:t>
                </a:r>
                <a:r>
                  <a:rPr lang="zh-CN" altLang="en-US" dirty="0" smtClean="0"/>
                  <a:t>本</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oMath>
                </a14:m>
                <a:r>
                  <a:rPr lang="zh-CN" altLang="en-US" dirty="0" smtClean="0"/>
                  <a:t>是</a:t>
                </a:r>
                <a:r>
                  <a:rPr lang="zh-CN" altLang="en-US" dirty="0"/>
                  <a:t>独立同分布</a:t>
                </a:r>
                <a:r>
                  <a:rPr lang="zh-CN" altLang="en-US" dirty="0" smtClean="0"/>
                  <a:t>的且</a:t>
                </a:r>
                <a14:m>
                  <m:oMath xmlns:m="http://schemas.openxmlformats.org/officeDocument/2006/math">
                    <m:r>
                      <a:rPr lang="en-US" altLang="zh-CN" b="0" i="1" smtClean="0">
                        <a:latin typeface="Cambria Math" panose="02040503050406030204" pitchFamily="18" charset="0"/>
                      </a:rPr>
                      <m:t>𝑉𝑎𝑟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e>
                        </m:d>
                      </m:e>
                    </m:d>
                    <m:r>
                      <a:rPr lang="en-US" altLang="zh-CN" b="0" i="1" smtClean="0">
                        <a:latin typeface="Cambria Math" panose="02040503050406030204" pitchFamily="18" charset="0"/>
                      </a:rPr>
                      <m:t>&lt;∞</m:t>
                    </m:r>
                  </m:oMath>
                </a14:m>
                <a:r>
                  <a:rPr lang="zh-CN" altLang="en-US" dirty="0" smtClean="0"/>
                  <a:t>，根据大数定律，满足</a:t>
                </a:r>
                <a:endParaRPr lang="en-US" altLang="zh-CN" dirty="0" smtClean="0"/>
              </a:p>
              <a:p>
                <a:pPr marL="0" indent="0">
                  <a:buNone/>
                </a:pPr>
                <a14:m>
                  <m:oMathPara xmlns:m="http://schemas.openxmlformats.org/officeDocument/2006/math">
                    <m:oMathParaPr>
                      <m:jc m:val="centerGroup"/>
                    </m:oMathParaPr>
                    <m:oMath xmlns:m="http://schemas.openxmlformats.org/officeDocument/2006/math">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a:rPr lang="en-US" altLang="zh-CN" b="0" i="1" smtClean="0">
                              <a:latin typeface="Cambria Math" panose="02040503050406030204" pitchFamily="18" charset="0"/>
                            </a:rPr>
                            <m:t>𝑛</m:t>
                          </m:r>
                          <m:r>
                            <a:rPr lang="en-US" altLang="zh-CN" b="0" i="1" smtClean="0">
                              <a:latin typeface="Cambria Math" panose="02040503050406030204" pitchFamily="18" charset="0"/>
                            </a:rPr>
                            <m:t>→∞</m:t>
                          </m:r>
                        </m:lim>
                      </m:limLow>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𝑠</m:t>
                              </m:r>
                            </m:e>
                          </m:acc>
                        </m:e>
                        <m:sub>
                          <m:r>
                            <a:rPr lang="en-US" altLang="zh-CN" i="1">
                              <a:latin typeface="Cambria Math" panose="02040503050406030204" pitchFamily="18" charset="0"/>
                            </a:rPr>
                            <m:t>𝑛</m:t>
                          </m:r>
                        </m:sub>
                      </m:sSub>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s</m:t>
                      </m:r>
                    </m:oMath>
                  </m:oMathPara>
                </a14:m>
                <a:endParaRPr lang="en-US" altLang="zh-CN" b="0" i="0" dirty="0" smtClean="0">
                  <a:latin typeface="Cambria Math" panose="02040503050406030204" pitchFamily="18" charset="0"/>
                </a:endParaRPr>
              </a:p>
              <a:p>
                <a:r>
                  <a:rPr lang="zh-CN" altLang="en-US" dirty="0" smtClean="0"/>
                  <a:t>由于</a:t>
                </a:r>
                <a14:m>
                  <m:oMath xmlns:m="http://schemas.openxmlformats.org/officeDocument/2006/math">
                    <m:r>
                      <a:rPr lang="en-US" altLang="zh-CN" i="1">
                        <a:latin typeface="Cambria Math" panose="02040503050406030204" pitchFamily="18" charset="0"/>
                      </a:rPr>
                      <m:t>𝑉𝑎𝑟</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𝑠</m:t>
                                </m:r>
                              </m:e>
                            </m:acc>
                          </m:e>
                          <m:sub>
                            <m:r>
                              <a:rPr lang="en-US" altLang="zh-CN" i="1">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2</m:t>
                            </m:r>
                          </m:sup>
                        </m:sSup>
                      </m:den>
                    </m:f>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𝑉𝑎𝑟</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𝑉𝑎𝑟</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num>
                      <m:den>
                        <m:r>
                          <a:rPr lang="en-US" altLang="zh-CN" i="1">
                            <a:latin typeface="Cambria Math" panose="02040503050406030204" pitchFamily="18" charset="0"/>
                          </a:rPr>
                          <m:t>𝑛</m:t>
                        </m:r>
                      </m:den>
                    </m:f>
                  </m:oMath>
                </a14:m>
                <a:r>
                  <a:rPr lang="zh-CN" altLang="en-US" dirty="0" smtClean="0"/>
                  <a:t>，满足</a:t>
                </a:r>
                <a:endParaRPr lang="en-US" altLang="zh-CN" dirty="0" smtClean="0"/>
              </a:p>
              <a:p>
                <a:pPr marL="0" indent="0">
                  <a:buNone/>
                </a:pPr>
                <a14:m>
                  <m:oMathPara xmlns:m="http://schemas.openxmlformats.org/officeDocument/2006/math">
                    <m:oMathParaPr>
                      <m:jc m:val="centerGroup"/>
                    </m:oMathParaPr>
                    <m:oMath xmlns:m="http://schemas.openxmlformats.org/officeDocument/2006/math">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𝑛</m:t>
                          </m:r>
                          <m:r>
                            <a:rPr lang="en-US" altLang="zh-CN" i="1">
                              <a:latin typeface="Cambria Math" panose="02040503050406030204" pitchFamily="18" charset="0"/>
                            </a:rPr>
                            <m:t>→∞</m:t>
                          </m:r>
                        </m:lim>
                      </m:limLow>
                      <m:r>
                        <a:rPr lang="en-US" altLang="zh-CN" i="1">
                          <a:latin typeface="Cambria Math" panose="02040503050406030204" pitchFamily="18" charset="0"/>
                        </a:rPr>
                        <m:t>𝑉𝑎𝑟</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𝑠</m:t>
                                  </m:r>
                                </m:e>
                              </m:acc>
                            </m:e>
                            <m:sub>
                              <m:r>
                                <a:rPr lang="en-US" altLang="zh-CN" i="1">
                                  <a:latin typeface="Cambria Math" panose="02040503050406030204" pitchFamily="18" charset="0"/>
                                </a:rPr>
                                <m:t>𝑛</m:t>
                              </m:r>
                            </m:sub>
                          </m:sSub>
                        </m:e>
                      </m:d>
                      <m:r>
                        <a:rPr lang="en-US" altLang="zh-CN" i="1">
                          <a:latin typeface="Cambria Math" panose="02040503050406030204" pitchFamily="18" charset="0"/>
                        </a:rPr>
                        <m:t>=0</m:t>
                      </m:r>
                    </m:oMath>
                  </m:oMathPara>
                </a14:m>
                <a:endParaRPr lang="en-US" altLang="zh-CN" dirty="0"/>
              </a:p>
              <a:p>
                <a:r>
                  <a:rPr lang="zh-CN" altLang="en-US" dirty="0" smtClean="0"/>
                  <a:t>根据中心极限定理，</a:t>
                </a:r>
                <a14:m>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𝑠</m:t>
                            </m:r>
                          </m:e>
                        </m:acc>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𝒩</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𝑉𝑎𝑟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num>
                          <m:den>
                            <m:r>
                              <a:rPr lang="en-US" altLang="zh-CN" b="0" i="1" smtClean="0">
                                <a:latin typeface="Cambria Math" panose="02040503050406030204" pitchFamily="18" charset="0"/>
                              </a:rPr>
                              <m:t>𝑛</m:t>
                            </m:r>
                          </m:den>
                        </m:f>
                      </m:e>
                    </m:d>
                  </m:oMath>
                </a14:m>
                <a:r>
                  <a:rPr lang="zh-CN" altLang="en-US" dirty="0" smtClean="0"/>
                  <a:t>，从而估计</a:t>
                </a:r>
                <a14:m>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𝑠</m:t>
                            </m:r>
                          </m:e>
                        </m:acc>
                      </m:e>
                      <m:sub>
                        <m:r>
                          <a:rPr lang="en-US" altLang="zh-CN" b="0" i="1" smtClean="0">
                            <a:latin typeface="Cambria Math" panose="02040503050406030204" pitchFamily="18" charset="0"/>
                          </a:rPr>
                          <m:t>𝑛</m:t>
                        </m:r>
                      </m:sub>
                    </m:sSub>
                  </m:oMath>
                </a14:m>
                <a:r>
                  <a:rPr lang="zh-CN" altLang="en-US" dirty="0" smtClean="0"/>
                  <a:t>的置信区间</a:t>
                </a:r>
                <a:endParaRPr lang="en-US" altLang="zh-CN" dirty="0" smtClean="0"/>
              </a:p>
              <a:p>
                <a:r>
                  <a:rPr lang="zh-CN" altLang="en-US" dirty="0"/>
                  <a:t>如</a:t>
                </a:r>
                <a:r>
                  <a:rPr lang="zh-CN" altLang="en-US" dirty="0" smtClean="0"/>
                  <a:t>何从</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dirty="0" smtClean="0"/>
                  <a:t>从采样呢？</a:t>
                </a:r>
                <a:endParaRPr lang="en-US" altLang="zh-CN" dirty="0" smtClean="0"/>
              </a:p>
              <a:p>
                <a:endParaRPr lang="en-US" altLang="zh-CN" dirty="0"/>
              </a:p>
              <a:p>
                <a:pPr marL="0" indent="0">
                  <a:buNone/>
                </a:pP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48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5</a:t>
            </a:fld>
            <a:endParaRPr lang="zh-CN" altLang="en-US"/>
          </a:p>
        </p:txBody>
      </p:sp>
    </p:spTree>
    <p:extLst>
      <p:ext uri="{BB962C8B-B14F-4D97-AF65-F5344CB8AC3E}">
        <p14:creationId xmlns:p14="http://schemas.microsoft.com/office/powerpoint/2010/main" val="304415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最大化对数似然函数</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提供了</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𝑍</m:t>
                        </m:r>
                      </m:e>
                    </m:func>
                    <m:r>
                      <a:rPr lang="zh-CN" altLang="en-US" i="1">
                        <a:latin typeface="Cambria Math" panose="02040503050406030204" pitchFamily="18" charset="0"/>
                      </a:rPr>
                      <m:t>梯度</m:t>
                    </m:r>
                  </m:oMath>
                </a14:m>
                <a:r>
                  <a:rPr lang="zh-CN" altLang="en-US" dirty="0" smtClean="0"/>
                  <a:t>的估计，将问题分解为</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e>
                    </m:func>
                  </m:oMath>
                </a14:m>
                <a:r>
                  <a:rPr lang="zh-CN" altLang="en-US" dirty="0" smtClean="0"/>
                  <a:t>和</a:t>
                </a:r>
                <a14:m>
                  <m:oMath xmlns:m="http://schemas.openxmlformats.org/officeDocument/2006/math">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log</m:t>
                        </m:r>
                      </m:fName>
                      <m:e>
                        <m:r>
                          <a:rPr lang="en-US" altLang="zh-CN" b="0" i="1" dirty="0" smtClean="0">
                            <a:latin typeface="Cambria Math" panose="02040503050406030204" pitchFamily="18" charset="0"/>
                          </a:rPr>
                          <m:t>𝑍</m:t>
                        </m:r>
                      </m:e>
                    </m:func>
                  </m:oMath>
                </a14:m>
                <a:endParaRPr lang="en-US" altLang="zh-CN" dirty="0" smtClean="0"/>
              </a:p>
              <a:p>
                <a:r>
                  <a:rPr lang="zh-CN" altLang="en-US" dirty="0"/>
                  <a:t>可</a:t>
                </a:r>
                <a:r>
                  <a:rPr lang="zh-CN" altLang="en-US" dirty="0" smtClean="0"/>
                  <a:t>以对</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e>
                    </m:func>
                    <m:r>
                      <a:rPr lang="zh-CN" altLang="en-US" i="1">
                        <a:latin typeface="Cambria Math" panose="02040503050406030204" pitchFamily="18" charset="0"/>
                      </a:rPr>
                      <m:t>用</m:t>
                    </m:r>
                  </m:oMath>
                </a14:m>
                <a:r>
                  <a:rPr lang="zh-CN" altLang="en-US" dirty="0" smtClean="0"/>
                  <a:t>任何方法来处理，包括</a:t>
                </a:r>
                <a:r>
                  <a:rPr lang="zh-CN" altLang="en-US" dirty="0"/>
                  <a:t>只</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e>
                    </m:func>
                  </m:oMath>
                </a14:m>
                <a:r>
                  <a:rPr lang="zh-CN" altLang="en-US" dirty="0" smtClean="0"/>
                  <a:t> 下界</a:t>
                </a:r>
                <a:endParaRPr lang="en-US" altLang="zh-CN" dirty="0" smtClean="0"/>
              </a:p>
              <a:p>
                <a:r>
                  <a:rPr lang="zh-CN" altLang="en-US" dirty="0"/>
                  <a:t>主</a:t>
                </a:r>
                <a:r>
                  <a:rPr lang="zh-CN" altLang="en-US" dirty="0" smtClean="0"/>
                  <a:t>要方法</a:t>
                </a:r>
                <a:endParaRPr lang="en-US" altLang="zh-CN" dirty="0" smtClean="0"/>
              </a:p>
              <a:p>
                <a:pPr lvl="1"/>
                <a:r>
                  <a:rPr lang="zh-CN" altLang="en-US" dirty="0"/>
                  <a:t>对</a:t>
                </a:r>
                <a:r>
                  <a:rPr lang="zh-CN" altLang="en-US" dirty="0" smtClean="0"/>
                  <a:t>比散度</a:t>
                </a:r>
                <a:endParaRPr lang="en-US" altLang="zh-CN" dirty="0" smtClean="0"/>
              </a:p>
              <a:p>
                <a:pPr lvl="1"/>
                <a:r>
                  <a:rPr lang="zh-CN" altLang="en-US" dirty="0"/>
                  <a:t>随</a:t>
                </a:r>
                <a:r>
                  <a:rPr lang="zh-CN" altLang="en-US" dirty="0" smtClean="0"/>
                  <a:t>机极大似然</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1949"/>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50</a:t>
            </a:fld>
            <a:endParaRPr lang="zh-CN" altLang="en-US"/>
          </a:p>
        </p:txBody>
      </p:sp>
    </p:spTree>
    <p:extLst>
      <p:ext uri="{BB962C8B-B14F-4D97-AF65-F5344CB8AC3E}">
        <p14:creationId xmlns:p14="http://schemas.microsoft.com/office/powerpoint/2010/main" val="24102683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得</a:t>
            </a:r>
            <a:r>
              <a:rPr lang="zh-CN" altLang="en-US" dirty="0" smtClean="0"/>
              <a:t>分匹配（</a:t>
            </a:r>
            <a:r>
              <a:rPr lang="en-US" altLang="zh-CN" dirty="0"/>
              <a:t>Score Matching</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不通过估计</a:t>
                </a:r>
                <a:r>
                  <a:rPr lang="en-US" altLang="zh-CN" dirty="0" smtClean="0"/>
                  <a:t>Z</a:t>
                </a:r>
                <a:r>
                  <a:rPr lang="zh-CN" altLang="en-US" dirty="0" smtClean="0"/>
                  <a:t>或者它的导数来训练模型</a:t>
                </a:r>
                <a:endParaRPr lang="en-US" altLang="zh-CN" dirty="0" smtClean="0"/>
              </a:p>
              <a:p>
                <a:r>
                  <a:rPr lang="zh-CN" altLang="en-US" dirty="0" smtClean="0"/>
                  <a:t>得分定义为：</a:t>
                </a:r>
                <a14:m>
                  <m:oMath xmlns:m="http://schemas.openxmlformats.org/officeDocument/2006/math">
                    <m:sSub>
                      <m:sSubPr>
                        <m:ctrlPr>
                          <a:rPr lang="en-US" altLang="zh-CN" b="0" i="1" smtClean="0">
                            <a:latin typeface="Cambria Math" panose="02040503050406030204" pitchFamily="18" charset="0"/>
                          </a:rPr>
                        </m:ctrlPr>
                      </m:sSubPr>
                      <m:e>
                        <m:r>
                          <a:rPr lang="en-US" altLang="zh-CN" b="0" i="0" smtClean="0">
                            <a:latin typeface="Cambria Math" panose="02040503050406030204" pitchFamily="18" charset="0"/>
                          </a:rPr>
                          <m:t>𝛻</m:t>
                        </m:r>
                      </m:e>
                      <m:sub>
                        <m:r>
                          <a:rPr lang="en-US" altLang="zh-CN" b="0" i="1" smtClean="0">
                            <a:latin typeface="Cambria Math" panose="02040503050406030204" pitchFamily="18" charset="0"/>
                          </a:rPr>
                          <m:t>𝑥</m:t>
                        </m:r>
                      </m:sub>
                    </m:sSub>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oMath>
                </a14:m>
                <a:endParaRPr lang="en-US" altLang="zh-CN" dirty="0" smtClean="0"/>
              </a:p>
              <a:p>
                <a:r>
                  <a:rPr lang="zh-CN" altLang="en-US" dirty="0"/>
                  <a:t>得</a:t>
                </a:r>
                <a:r>
                  <a:rPr lang="zh-CN" altLang="en-US" dirty="0" smtClean="0"/>
                  <a:t>分匹配最</a:t>
                </a:r>
                <a:r>
                  <a:rPr lang="zh-CN" altLang="en-US" dirty="0"/>
                  <a:t>小化</a:t>
                </a:r>
                <a:r>
                  <a:rPr lang="zh-CN" altLang="en-US" dirty="0">
                    <a:solidFill>
                      <a:srgbClr val="FF0000"/>
                    </a:solidFill>
                  </a:rPr>
                  <a:t>模型对数密</a:t>
                </a:r>
                <a:r>
                  <a:rPr lang="zh-CN" altLang="en-US" dirty="0" smtClean="0">
                    <a:solidFill>
                      <a:srgbClr val="FF0000"/>
                    </a:solidFill>
                  </a:rPr>
                  <a:t>度</a:t>
                </a:r>
                <a:r>
                  <a:rPr lang="zh-CN" altLang="en-US" dirty="0" smtClean="0"/>
                  <a:t>和</a:t>
                </a:r>
                <a:r>
                  <a:rPr lang="zh-CN" altLang="en-US" dirty="0">
                    <a:solidFill>
                      <a:srgbClr val="FF0000"/>
                    </a:solidFill>
                  </a:rPr>
                  <a:t>数据对数密度</a:t>
                </a:r>
                <a:r>
                  <a:rPr lang="zh-CN" altLang="en-US" dirty="0"/>
                  <a:t>关于输入的导数之间的平方差期望</a:t>
                </a:r>
                <a:endParaRPr lang="en-US" altLang="zh-CN" dirty="0" smtClean="0"/>
              </a:p>
              <a:p>
                <a:pPr marL="0" indent="0">
                  <a:buNone/>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bSup>
                        <m:sSubSupPr>
                          <m:ctrlPr>
                            <a:rPr lang="en-US" altLang="zh-CN" b="0" i="1" smtClean="0">
                              <a:latin typeface="Cambria Math" panose="02040503050406030204" pitchFamily="18" charset="0"/>
                            </a:rPr>
                          </m:ctrlPr>
                        </m:sSubSup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sub>
                          </m:sSub>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0" smtClean="0">
                                      <a:latin typeface="Cambria Math" panose="02040503050406030204" pitchFamily="18" charset="0"/>
                                    </a:rPr>
                                    <m:t>𝛻</m:t>
                                  </m:r>
                                </m:e>
                                <m:sub>
                                  <m:r>
                                    <a:rPr lang="en-US" altLang="zh-CN" b="0" i="1" smtClean="0">
                                      <a:latin typeface="Cambria Math" panose="02040503050406030204" pitchFamily="18" charset="0"/>
                                    </a:rPr>
                                    <m:t>𝑥</m:t>
                                  </m:r>
                                </m:sub>
                              </m:sSub>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𝑚𝑜𝑑𝑒𝑙</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e>
                              </m:fun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0" smtClean="0">
                                      <a:latin typeface="Cambria Math" panose="02040503050406030204" pitchFamily="18" charset="0"/>
                                    </a:rPr>
                                    <m:t>𝛻</m:t>
                                  </m:r>
                                </m:e>
                                <m:sub>
                                  <m:r>
                                    <a:rPr lang="en-US" altLang="zh-CN" b="0" i="1" smtClean="0">
                                      <a:latin typeface="Cambria Math" panose="02040503050406030204" pitchFamily="18" charset="0"/>
                                    </a:rPr>
                                    <m:t>𝑥</m:t>
                                  </m:r>
                                </m:sub>
                              </m:sSub>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e>
                          </m:d>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oMath>
                  </m:oMathPara>
                </a14:m>
                <a:endParaRPr lang="en-US" altLang="zh-CN" dirty="0"/>
              </a:p>
              <a:p>
                <a:r>
                  <a:rPr lang="en-US" altLang="zh-CN" dirty="0" smtClean="0"/>
                  <a:t>Z</a:t>
                </a:r>
                <a:r>
                  <a:rPr lang="zh-CN" altLang="en-US" dirty="0" smtClean="0"/>
                  <a:t>不是</a:t>
                </a:r>
                <a:r>
                  <a:rPr lang="en-US" altLang="zh-CN" dirty="0" smtClean="0"/>
                  <a:t>x</a:t>
                </a:r>
                <a:r>
                  <a:rPr lang="zh-CN" altLang="en-US" dirty="0" smtClean="0"/>
                  <a:t>的函数，所以</a:t>
                </a:r>
                <a14:m>
                  <m:oMath xmlns:m="http://schemas.openxmlformats.org/officeDocument/2006/math">
                    <m:sSub>
                      <m:sSubPr>
                        <m:ctrlPr>
                          <a:rPr lang="en-US" altLang="zh-CN" b="0" i="1" smtClean="0">
                            <a:latin typeface="Cambria Math" panose="02040503050406030204" pitchFamily="18" charset="0"/>
                          </a:rPr>
                        </m:ctrlPr>
                      </m:sSubPr>
                      <m:e>
                        <m:r>
                          <a:rPr lang="en-US" altLang="zh-CN" b="0" i="0" smtClean="0">
                            <a:latin typeface="Cambria Math" panose="02040503050406030204" pitchFamily="18" charset="0"/>
                          </a:rPr>
                          <m:t>𝛻</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𝑍</m:t>
                    </m:r>
                    <m:r>
                      <a:rPr lang="en-US" altLang="zh-CN" b="0" i="1" smtClean="0">
                        <a:latin typeface="Cambria Math" panose="02040503050406030204" pitchFamily="18" charset="0"/>
                      </a:rPr>
                      <m:t>=0</m:t>
                    </m:r>
                  </m:oMath>
                </a14:m>
                <a:r>
                  <a:rPr lang="zh-CN" altLang="en-US" dirty="0" smtClean="0"/>
                  <a:t>，可以避免</a:t>
                </a:r>
                <a:r>
                  <a:rPr lang="en-US" altLang="zh-CN" dirty="0" smtClean="0"/>
                  <a:t>Z</a:t>
                </a:r>
                <a:r>
                  <a:rPr lang="zh-CN" altLang="en-US" dirty="0" smtClean="0"/>
                  <a:t>带来的难题</a:t>
                </a:r>
                <a:endParaRPr lang="en-US" altLang="zh-CN" dirty="0" smtClean="0"/>
              </a:p>
              <a:p>
                <a:r>
                  <a:rPr lang="zh-CN" altLang="en-US" dirty="0" smtClean="0"/>
                  <a:t>但难处在于需</a:t>
                </a:r>
                <a:r>
                  <a:rPr lang="zh-CN" altLang="en-US" dirty="0"/>
                  <a:t>要知道生</a:t>
                </a:r>
                <a:r>
                  <a:rPr lang="zh-CN" altLang="en-US" dirty="0" smtClean="0"/>
                  <a:t>成训</a:t>
                </a:r>
                <a:r>
                  <a:rPr lang="zh-CN" altLang="en-US" dirty="0"/>
                  <a:t>练数据的真实分</a:t>
                </a:r>
                <a:r>
                  <a:rPr lang="zh-CN" altLang="en-US" dirty="0" smtClean="0"/>
                  <a:t>布</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51</a:t>
            </a:fld>
            <a:endParaRPr lang="zh-CN" altLang="en-US"/>
          </a:p>
        </p:txBody>
      </p:sp>
      <p:cxnSp>
        <p:nvCxnSpPr>
          <p:cNvPr id="6" name="Straight Arrow Connector 5"/>
          <p:cNvCxnSpPr/>
          <p:nvPr/>
        </p:nvCxnSpPr>
        <p:spPr>
          <a:xfrm>
            <a:off x="4648200" y="3048000"/>
            <a:ext cx="400050" cy="5143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7562850" y="3048000"/>
            <a:ext cx="400050" cy="5143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965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得分匹配（</a:t>
            </a:r>
            <a:r>
              <a:rPr lang="en-US" altLang="zh-CN" dirty="0"/>
              <a:t>Score Matching</a:t>
            </a:r>
            <a:r>
              <a:rPr lang="zh-CN" alt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m:t>
                                </m:r>
                              </m:e>
                              <m:sub>
                                <m:r>
                                  <a:rPr lang="en-US" altLang="zh-CN" i="1">
                                    <a:latin typeface="Cambria Math" panose="02040503050406030204" pitchFamily="18" charset="0"/>
                                  </a:rPr>
                                  <m:t>𝑥</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𝑚𝑜𝑑𝑒𝑙</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𝜃</m:t>
                                    </m:r>
                                  </m:e>
                                </m:d>
                              </m:e>
                            </m:fun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m:t>
                                </m:r>
                              </m:e>
                              <m:sub>
                                <m:r>
                                  <a:rPr lang="en-US" altLang="zh-CN" i="1">
                                    <a:latin typeface="Cambria Math" panose="02040503050406030204" pitchFamily="18" charset="0"/>
                                  </a:rPr>
                                  <m:t>𝑥</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func>
                          </m:e>
                        </m:d>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oMath>
                </a14:m>
                <a:r>
                  <a:rPr lang="zh-CN" altLang="en-US" dirty="0" smtClean="0"/>
                  <a:t> 等</a:t>
                </a:r>
                <a:r>
                  <a:rPr lang="zh-CN" altLang="en-US" dirty="0"/>
                  <a:t>价于</a:t>
                </a:r>
              </a:p>
              <a:p>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𝐿</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2</m:t>
                                    </m:r>
                                  </m:sup>
                                </m:sSubSup>
                              </m:den>
                            </m:f>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𝑚𝑜𝑑𝑒𝑙</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den>
                                    </m:f>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𝑚𝑜𝑑𝑒𝑙</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e>
                                    </m:func>
                                  </m:e>
                                </m:d>
                              </m:e>
                              <m:sup>
                                <m:r>
                                  <a:rPr lang="en-US" altLang="zh-CN" b="0" i="1" smtClean="0">
                                    <a:latin typeface="Cambria Math" panose="02040503050406030204" pitchFamily="18" charset="0"/>
                                  </a:rPr>
                                  <m:t>2</m:t>
                                </m:r>
                              </m:sup>
                            </m:sSup>
                          </m:e>
                        </m:d>
                      </m:e>
                    </m:nary>
                  </m:oMath>
                </a14:m>
                <a:endParaRPr lang="en-US" altLang="zh-CN" dirty="0" smtClean="0"/>
              </a:p>
              <a:p>
                <a:r>
                  <a:rPr lang="zh-CN" altLang="en-US" dirty="0" smtClean="0"/>
                  <a:t>由于要对</a:t>
                </a:r>
                <a:r>
                  <a:rPr lang="en-US" altLang="zh-CN" dirty="0" smtClean="0"/>
                  <a:t>x</a:t>
                </a:r>
                <a:r>
                  <a:rPr lang="zh-CN" altLang="en-US" dirty="0" smtClean="0"/>
                  <a:t>求导数，无法应用到离散变量</a:t>
                </a:r>
                <a:endParaRPr lang="en-US" altLang="zh-CN" dirty="0" smtClean="0"/>
              </a:p>
              <a:p>
                <a:r>
                  <a:rPr lang="zh-CN" altLang="en-US" dirty="0" smtClean="0"/>
                  <a:t>得分匹配是使用特定马尔科夫链的</a:t>
                </a:r>
                <a:r>
                  <a:rPr lang="zh-CN" altLang="en-US" dirty="0"/>
                  <a:t>对</a:t>
                </a:r>
                <a:r>
                  <a:rPr lang="zh-CN" altLang="en-US" dirty="0" smtClean="0"/>
                  <a:t>比散度算法</a:t>
                </a:r>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48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52</a:t>
            </a:fld>
            <a:endParaRPr lang="zh-CN" altLang="en-US"/>
          </a:p>
        </p:txBody>
      </p:sp>
    </p:spTree>
    <p:extLst>
      <p:ext uri="{BB962C8B-B14F-4D97-AF65-F5344CB8AC3E}">
        <p14:creationId xmlns:p14="http://schemas.microsoft.com/office/powerpoint/2010/main" val="375756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比率匹配</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扩展到</a:t>
                </a:r>
                <a:r>
                  <a:rPr lang="zh-CN" altLang="en-US" dirty="0"/>
                  <a:t>二值</a:t>
                </a:r>
                <a:r>
                  <a:rPr lang="zh-CN" altLang="en-US" dirty="0" smtClean="0"/>
                  <a:t>数据，其优化目标为</a:t>
                </a:r>
                <a:endParaRPr lang="en-US" altLang="zh-CN" dirty="0" smtClean="0"/>
              </a:p>
              <a:p>
                <a:endParaRPr lang="en-US" altLang="zh-CN" dirty="0"/>
              </a:p>
              <a:p>
                <a:endParaRPr lang="en-US" altLang="zh-CN" dirty="0" smtClean="0"/>
              </a:p>
              <a:p>
                <a:endParaRPr lang="en-US" altLang="zh-CN" dirty="0"/>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r>
                  <a:rPr lang="zh-CN" altLang="en-US" dirty="0" smtClean="0"/>
                  <a:t>表示</a:t>
                </a:r>
                <a:r>
                  <a:rPr lang="en-US" altLang="zh-CN" dirty="0" smtClean="0"/>
                  <a:t>x</a:t>
                </a:r>
                <a:r>
                  <a:rPr lang="zh-CN" altLang="en-US" dirty="0" smtClean="0"/>
                  <a:t>的第</a:t>
                </a:r>
                <a:r>
                  <a:rPr lang="en-US" altLang="zh-CN" dirty="0" smtClean="0"/>
                  <a:t>j</a:t>
                </a:r>
                <a:r>
                  <a:rPr lang="zh-CN" altLang="en-US" dirty="0" smtClean="0"/>
                  <a:t>位被翻转</a:t>
                </a:r>
                <a:endParaRPr lang="en-US" altLang="zh-CN" dirty="0" smtClean="0"/>
              </a:p>
              <a:p>
                <a:r>
                  <a:rPr lang="zh-CN" altLang="en-US" dirty="0"/>
                  <a:t>通</a:t>
                </a:r>
                <a:r>
                  <a:rPr lang="zh-CN" altLang="en-US" dirty="0" smtClean="0"/>
                  <a:t>过概率的比值</a:t>
                </a:r>
                <a:endParaRPr lang="en-US" altLang="zh-CN" dirty="0" smtClean="0"/>
              </a:p>
              <a:p>
                <a:r>
                  <a:rPr lang="zh-CN" altLang="en-US" dirty="0"/>
                  <a:t>比率匹配减小</a:t>
                </a:r>
                <a:r>
                  <a:rPr lang="zh-CN" altLang="en-US" dirty="0" smtClean="0"/>
                  <a:t>了与训练</a:t>
                </a:r>
                <a:r>
                  <a:rPr lang="zh-CN" altLang="en-US" dirty="0"/>
                  <a:t>样</a:t>
                </a:r>
                <a:r>
                  <a:rPr lang="zh-CN" altLang="en-US" dirty="0" smtClean="0"/>
                  <a:t>本汉明距离为</a:t>
                </a:r>
                <a:r>
                  <a:rPr lang="en-US" altLang="zh-CN" dirty="0" smtClean="0"/>
                  <a:t>1</a:t>
                </a:r>
                <a:r>
                  <a:rPr lang="zh-CN" altLang="en-US" dirty="0" smtClean="0"/>
                  <a:t>的</a:t>
                </a:r>
                <a:r>
                  <a:rPr lang="zh-CN" altLang="en-US" dirty="0"/>
                  <a:t>状态的概率</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53</a:t>
            </a:fld>
            <a:endParaRPr lang="zh-CN" altLang="en-US"/>
          </a:p>
        </p:txBody>
      </p:sp>
      <p:pic>
        <p:nvPicPr>
          <p:cNvPr id="5" name="Picture 4"/>
          <p:cNvPicPr>
            <a:picLocks noChangeAspect="1"/>
          </p:cNvPicPr>
          <p:nvPr/>
        </p:nvPicPr>
        <p:blipFill rotWithShape="1">
          <a:blip r:embed="rId3"/>
          <a:srcRect b="14578"/>
          <a:stretch/>
        </p:blipFill>
        <p:spPr>
          <a:xfrm>
            <a:off x="3101286" y="1981315"/>
            <a:ext cx="6133333" cy="1561986"/>
          </a:xfrm>
          <a:prstGeom prst="rect">
            <a:avLst/>
          </a:prstGeom>
        </p:spPr>
      </p:pic>
    </p:spTree>
    <p:extLst>
      <p:ext uri="{BB962C8B-B14F-4D97-AF65-F5344CB8AC3E}">
        <p14:creationId xmlns:p14="http://schemas.microsoft.com/office/powerpoint/2010/main" val="109920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噪声对比估</a:t>
            </a:r>
            <a:r>
              <a:rPr lang="zh-CN" altLang="en-US" dirty="0" smtClean="0"/>
              <a:t>计 （</a:t>
            </a:r>
            <a:r>
              <a:rPr lang="en-US" altLang="zh-CN" dirty="0" smtClean="0"/>
              <a:t>NCE</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把归一化系数作为参数和其他参数一起优化学习</a:t>
                </a:r>
                <a:endParaRPr lang="en-US" altLang="zh-CN" dirty="0" smtClean="0"/>
              </a:p>
              <a:p>
                <a:pPr marL="457200" lvl="1" indent="0">
                  <a:buNone/>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𝑚𝑜𝑑𝑒𝑙</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e>
                            <m:sub>
                              <m:r>
                                <a:rPr lang="en-US" altLang="zh-CN" b="0" i="1" dirty="0" smtClean="0">
                                  <a:latin typeface="Cambria Math" panose="02040503050406030204" pitchFamily="18" charset="0"/>
                                </a:rPr>
                                <m:t>𝑚𝑜𝑑𝑒𝑙</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𝜃</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𝑐</m:t>
                          </m:r>
                        </m:e>
                      </m:func>
                    </m:oMath>
                  </m:oMathPara>
                </a14:m>
                <a:endParaRPr lang="en-US" altLang="zh-CN" dirty="0"/>
              </a:p>
              <a:p>
                <a14:m>
                  <m:oMath xmlns:m="http://schemas.openxmlformats.org/officeDocument/2006/math">
                    <m:r>
                      <a:rPr lang="en-US" altLang="zh-CN" b="0" i="1" smtClean="0">
                        <a:latin typeface="Cambria Math" panose="02040503050406030204" pitchFamily="18" charset="0"/>
                      </a:rPr>
                      <m:t>𝑐</m:t>
                    </m:r>
                  </m:oMath>
                </a14:m>
                <a:r>
                  <a:rPr lang="zh-CN" altLang="en-US" dirty="0" smtClean="0"/>
                  <a:t>是</a:t>
                </a:r>
                <a14:m>
                  <m:oMath xmlns:m="http://schemas.openxmlformats.org/officeDocument/2006/math">
                    <m:r>
                      <a:rPr lang="en-US" altLang="zh-CN" b="0" i="1" dirty="0" smtClean="0">
                        <a:latin typeface="Cambria Math" panose="02040503050406030204" pitchFamily="18" charset="0"/>
                      </a:rPr>
                      <m:t>−</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log</m:t>
                        </m:r>
                      </m:fName>
                      <m:e>
                        <m:r>
                          <a:rPr lang="en-US" altLang="zh-CN" b="0" i="1" dirty="0" smtClean="0">
                            <a:latin typeface="Cambria Math" panose="02040503050406030204" pitchFamily="18" charset="0"/>
                          </a:rPr>
                          <m:t>𝑍</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𝜃</m:t>
                            </m:r>
                          </m:e>
                        </m:d>
                      </m:e>
                    </m:func>
                  </m:oMath>
                </a14:m>
                <a:r>
                  <a:rPr lang="zh-CN" altLang="en-US" dirty="0" smtClean="0"/>
                  <a:t>的近似</a:t>
                </a:r>
                <a:endParaRPr lang="en-US" altLang="zh-CN" dirty="0" smtClean="0"/>
              </a:p>
              <a:p>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𝑚𝑜𝑑𝑒𝑙</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func>
                  </m:oMath>
                </a14:m>
                <a:r>
                  <a:rPr lang="zh-CN" altLang="en-US" dirty="0" smtClean="0"/>
                  <a:t>可能不对应有效的概率分布，但</a:t>
                </a:r>
                <a:r>
                  <a:rPr lang="en-US" altLang="zh-CN" dirty="0" smtClean="0"/>
                  <a:t>c</a:t>
                </a:r>
                <a:r>
                  <a:rPr lang="zh-CN" altLang="en-US" dirty="0" smtClean="0"/>
                  <a:t>估计的改进使其越来越接近有效分布</a:t>
                </a:r>
                <a:endParaRPr lang="en-US" altLang="zh-CN" dirty="0" smtClean="0"/>
              </a:p>
              <a:p>
                <a:r>
                  <a:rPr lang="zh-CN" altLang="en-US" dirty="0" smtClean="0"/>
                  <a:t>极大似然估计</a:t>
                </a:r>
                <a:r>
                  <a:rPr lang="zh-CN" altLang="en-US" dirty="0"/>
                  <a:t>准则</a:t>
                </a:r>
                <a:r>
                  <a:rPr lang="zh-CN" altLang="en-US" dirty="0" smtClean="0"/>
                  <a:t>会设置</a:t>
                </a:r>
                <a:r>
                  <a:rPr lang="en-US" altLang="zh-CN" dirty="0" smtClean="0"/>
                  <a:t>c</a:t>
                </a:r>
                <a:r>
                  <a:rPr lang="zh-CN" altLang="en-US" dirty="0" smtClean="0"/>
                  <a:t>为任意大值，</a:t>
                </a:r>
                <a:r>
                  <a:rPr lang="zh-CN" altLang="en-US" dirty="0" smtClean="0">
                    <a:solidFill>
                      <a:srgbClr val="FF0000"/>
                    </a:solidFill>
                  </a:rPr>
                  <a:t>无法使用极大似然估计准则</a:t>
                </a:r>
                <a:endParaRPr lang="en-US" altLang="zh-CN" dirty="0" smtClean="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r="-33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54</a:t>
            </a:fld>
            <a:endParaRPr lang="zh-CN" altLang="en-US"/>
          </a:p>
        </p:txBody>
      </p:sp>
    </p:spTree>
    <p:extLst>
      <p:ext uri="{BB962C8B-B14F-4D97-AF65-F5344CB8AC3E}">
        <p14:creationId xmlns:p14="http://schemas.microsoft.com/office/powerpoint/2010/main" val="256020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噪声对比估计 （</a:t>
            </a:r>
            <a:r>
              <a:rPr lang="en-US" altLang="zh-CN" dirty="0"/>
              <a:t>NCE</a:t>
            </a:r>
            <a:r>
              <a:rPr lang="zh-CN" alt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噪声对比估计将</a:t>
                </a:r>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的无监督学习问题转为一个概率的二元分类器</a:t>
                </a:r>
              </a:p>
              <a:p>
                <a:r>
                  <a:rPr lang="zh-CN" altLang="en-US" dirty="0"/>
                  <a:t>引</a:t>
                </a:r>
                <a:r>
                  <a:rPr lang="zh-CN" altLang="en-US" dirty="0" smtClean="0"/>
                  <a:t>入噪声分布</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𝑛𝑜𝑖𝑠𝑒</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dirty="0" smtClean="0"/>
                  <a:t>，易于估计和采样</a:t>
                </a:r>
                <a:endParaRPr lang="en-US" altLang="zh-CN" dirty="0" smtClean="0"/>
              </a:p>
              <a:p>
                <a:r>
                  <a:rPr lang="zh-CN" altLang="en-US" dirty="0"/>
                  <a:t>构</a:t>
                </a:r>
                <a:r>
                  <a:rPr lang="zh-CN" altLang="en-US" dirty="0" smtClean="0"/>
                  <a:t>造</a:t>
                </a:r>
                <a:r>
                  <a:rPr lang="en-US" altLang="zh-CN" b="1" dirty="0" smtClean="0"/>
                  <a:t>x</a:t>
                </a:r>
                <a:r>
                  <a:rPr lang="zh-CN" altLang="en-US" dirty="0" smtClean="0"/>
                  <a:t>和</a:t>
                </a:r>
                <a:r>
                  <a:rPr lang="en-US" altLang="zh-CN" dirty="0" smtClean="0"/>
                  <a:t>y </a:t>
                </a:r>
                <a:r>
                  <a:rPr lang="zh-CN" altLang="en-US" dirty="0" smtClean="0"/>
                  <a:t>（二值类别变量）的联合概率分布</a:t>
                </a:r>
                <a:endParaRPr lang="en-US" altLang="zh-CN" dirty="0" smtClean="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𝑗𝑜𝑖𝑛𝑡</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=1</m:t>
                        </m:r>
                      </m:e>
                    </m:d>
                    <m:r>
                      <a:rPr lang="en-US" altLang="zh-CN" b="0" i="1" smtClean="0">
                        <a:latin typeface="Cambria Math" panose="02040503050406030204" pitchFamily="18" charset="0"/>
                      </a:rPr>
                      <m:t>=1</m:t>
                    </m:r>
                  </m:oMath>
                </a14:m>
                <a:endParaRPr lang="en-US" altLang="zh-CN" b="0" dirty="0" smtClean="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𝑗𝑜𝑖𝑛𝑡</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e>
                        <m:r>
                          <a:rPr lang="en-US" altLang="zh-CN" b="0" i="1" smtClean="0">
                            <a:latin typeface="Cambria Math" panose="02040503050406030204" pitchFamily="18" charset="0"/>
                          </a:rPr>
                          <m:t>𝑦</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𝑚𝑜𝑑𝑒𝑙</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endParaRPr lang="en-US" altLang="zh-CN" b="0" dirty="0" smtClean="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𝑗𝑜𝑖𝑛𝑡</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e>
                        <m:r>
                          <a:rPr lang="en-US" altLang="zh-CN" b="0" i="1" smtClean="0">
                            <a:latin typeface="Cambria Math" panose="02040503050406030204" pitchFamily="18" charset="0"/>
                          </a:rPr>
                          <m:t>𝑦</m:t>
                        </m:r>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𝑛𝑜𝑖𝑠𝑒</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endParaRPr lang="en-US" altLang="zh-CN" dirty="0" smtClean="0"/>
              </a:p>
              <a:p>
                <a:pPr lvl="1"/>
                <a:r>
                  <a:rPr lang="en-US" altLang="zh-CN" dirty="0" smtClean="0"/>
                  <a:t>y</a:t>
                </a:r>
                <a:r>
                  <a:rPr lang="zh-CN" altLang="en-US" dirty="0" smtClean="0"/>
                  <a:t>是一个开关变量，决定是从模型还是从噪声中生成</a:t>
                </a:r>
                <a:r>
                  <a:rPr lang="en-US" altLang="zh-CN" dirty="0" smtClean="0"/>
                  <a:t>x</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55</a:t>
            </a:fld>
            <a:endParaRPr lang="zh-CN" altLang="en-US"/>
          </a:p>
        </p:txBody>
      </p:sp>
    </p:spTree>
    <p:extLst>
      <p:ext uri="{BB962C8B-B14F-4D97-AF65-F5344CB8AC3E}">
        <p14:creationId xmlns:p14="http://schemas.microsoft.com/office/powerpoint/2010/main" val="96878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噪声对比估计 （</a:t>
            </a:r>
            <a:r>
              <a:rPr lang="en-US" altLang="zh-CN" dirty="0"/>
              <a:t>NCE</a:t>
            </a:r>
            <a:r>
              <a:rPr lang="zh-CN" alt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给定一个样本，</a:t>
                </a:r>
                <a:r>
                  <a:rPr lang="zh-CN" altLang="en-US" dirty="0"/>
                  <a:t>噪声对比估</a:t>
                </a:r>
                <a:r>
                  <a:rPr lang="zh-CN" altLang="en-US" dirty="0" smtClean="0"/>
                  <a:t>计算法要在模型和噪声之间做</a:t>
                </a:r>
                <a:r>
                  <a:rPr lang="zh-CN" altLang="en-US" dirty="0" smtClean="0">
                    <a:solidFill>
                      <a:srgbClr val="FF0000"/>
                    </a:solidFill>
                  </a:rPr>
                  <a:t>分类</a:t>
                </a:r>
                <a:endParaRPr lang="en-US" altLang="zh-CN" dirty="0" smtClean="0">
                  <a:solidFill>
                    <a:srgbClr val="FF0000"/>
                  </a:solidFill>
                </a:endParaRPr>
              </a:p>
              <a:p>
                <a14:m>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𝑝</m:t>
                        </m:r>
                      </m:e>
                      <m:sub>
                        <m:r>
                          <a:rPr lang="en-US" altLang="zh-CN" b="0" i="1" smtClean="0">
                            <a:solidFill>
                              <a:schemeClr val="tx1"/>
                            </a:solidFill>
                            <a:latin typeface="Cambria Math" panose="02040503050406030204" pitchFamily="18" charset="0"/>
                          </a:rPr>
                          <m:t>𝑗𝑜𝑖𝑛𝑡</m:t>
                        </m:r>
                      </m:sub>
                    </m:sSub>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𝑦</m:t>
                        </m:r>
                        <m:r>
                          <a:rPr lang="en-US" altLang="zh-CN" b="0" i="1" smtClean="0">
                            <a:solidFill>
                              <a:schemeClr val="tx1"/>
                            </a:solidFill>
                            <a:latin typeface="Cambria Math" panose="02040503050406030204" pitchFamily="18" charset="0"/>
                          </a:rPr>
                          <m:t>=1</m:t>
                        </m:r>
                      </m:e>
                      <m:e>
                        <m:r>
                          <a:rPr lang="en-US" altLang="zh-CN" b="0" i="1" smtClean="0">
                            <a:solidFill>
                              <a:schemeClr val="tx1"/>
                            </a:solidFill>
                            <a:latin typeface="Cambria Math" panose="02040503050406030204" pitchFamily="18" charset="0"/>
                          </a:rPr>
                          <m:t>𝑥</m:t>
                        </m:r>
                      </m:e>
                    </m:d>
                    <m:r>
                      <a:rPr lang="en-US" altLang="zh-CN" b="0" i="1"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𝑝</m:t>
                            </m:r>
                          </m:e>
                          <m:sub>
                            <m:r>
                              <a:rPr lang="en-US" altLang="zh-CN" b="0" i="1" smtClean="0">
                                <a:solidFill>
                                  <a:schemeClr val="tx1"/>
                                </a:solidFill>
                                <a:latin typeface="Cambria Math" panose="02040503050406030204" pitchFamily="18" charset="0"/>
                              </a:rPr>
                              <m:t>𝑚𝑜𝑑𝑒𝑙</m:t>
                            </m:r>
                          </m:sub>
                        </m:sSub>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e>
                        </m:d>
                      </m:num>
                      <m:den>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𝑝</m:t>
                            </m:r>
                          </m:e>
                          <m:sub>
                            <m:r>
                              <a:rPr lang="en-US" altLang="zh-CN" b="0" i="1" smtClean="0">
                                <a:solidFill>
                                  <a:schemeClr val="tx1"/>
                                </a:solidFill>
                                <a:latin typeface="Cambria Math" panose="02040503050406030204" pitchFamily="18" charset="0"/>
                              </a:rPr>
                              <m:t>𝑚𝑜𝑑𝑒𝑙</m:t>
                            </m:r>
                          </m:sub>
                        </m:sSub>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e>
                        </m:d>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𝑝</m:t>
                            </m:r>
                          </m:e>
                          <m:sub>
                            <m:r>
                              <a:rPr lang="en-US" altLang="zh-CN" b="0" i="1" smtClean="0">
                                <a:solidFill>
                                  <a:schemeClr val="tx1"/>
                                </a:solidFill>
                                <a:latin typeface="Cambria Math" panose="02040503050406030204" pitchFamily="18" charset="0"/>
                              </a:rPr>
                              <m:t>𝑛𝑜𝑖𝑠𝑒</m:t>
                            </m:r>
                          </m:sub>
                        </m:sSub>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e>
                        </m:d>
                      </m:den>
                    </m:f>
                    <m:r>
                      <a:rPr lang="en-US" altLang="zh-CN" b="0" i="1"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1</m:t>
                        </m:r>
                      </m:num>
                      <m:den>
                        <m:r>
                          <a:rPr lang="en-US" altLang="zh-CN" b="0" i="1" smtClean="0">
                            <a:solidFill>
                              <a:schemeClr val="tx1"/>
                            </a:solidFill>
                            <a:latin typeface="Cambria Math" panose="02040503050406030204" pitchFamily="18" charset="0"/>
                          </a:rPr>
                          <m:t>1+</m:t>
                        </m:r>
                        <m:func>
                          <m:funcPr>
                            <m:ctrlPr>
                              <a:rPr lang="en-US" altLang="zh-CN" b="0" i="1" smtClean="0">
                                <a:solidFill>
                                  <a:schemeClr val="tx1"/>
                                </a:solidFill>
                                <a:latin typeface="Cambria Math" panose="02040503050406030204" pitchFamily="18" charset="0"/>
                              </a:rPr>
                            </m:ctrlPr>
                          </m:funcPr>
                          <m:fName>
                            <m:r>
                              <m:rPr>
                                <m:sty m:val="p"/>
                              </m:rPr>
                              <a:rPr lang="en-US" altLang="zh-CN" b="0" i="0" smtClean="0">
                                <a:solidFill>
                                  <a:schemeClr val="tx1"/>
                                </a:solidFill>
                                <a:latin typeface="Cambria Math" panose="02040503050406030204" pitchFamily="18" charset="0"/>
                              </a:rPr>
                              <m:t>exp</m:t>
                            </m:r>
                          </m:fName>
                          <m:e>
                            <m:d>
                              <m:dPr>
                                <m:ctrlPr>
                                  <a:rPr lang="en-US" altLang="zh-CN" b="0" i="1" smtClean="0">
                                    <a:solidFill>
                                      <a:schemeClr val="tx1"/>
                                    </a:solidFill>
                                    <a:latin typeface="Cambria Math" panose="02040503050406030204" pitchFamily="18" charset="0"/>
                                  </a:rPr>
                                </m:ctrlPr>
                              </m:dPr>
                              <m:e>
                                <m:func>
                                  <m:funcPr>
                                    <m:ctrlPr>
                                      <a:rPr lang="en-US" altLang="zh-CN" b="0" i="1" smtClean="0">
                                        <a:solidFill>
                                          <a:schemeClr val="tx1"/>
                                        </a:solidFill>
                                        <a:latin typeface="Cambria Math" panose="02040503050406030204" pitchFamily="18" charset="0"/>
                                      </a:rPr>
                                    </m:ctrlPr>
                                  </m:funcPr>
                                  <m:fName>
                                    <m:r>
                                      <m:rPr>
                                        <m:sty m:val="p"/>
                                      </m:rPr>
                                      <a:rPr lang="en-US" altLang="zh-CN" b="0" i="0" smtClean="0">
                                        <a:solidFill>
                                          <a:schemeClr val="tx1"/>
                                        </a:solidFill>
                                        <a:latin typeface="Cambria Math" panose="02040503050406030204" pitchFamily="18" charset="0"/>
                                      </a:rPr>
                                      <m:t>log</m:t>
                                    </m:r>
                                  </m:fName>
                                  <m:e>
                                    <m:f>
                                      <m:fPr>
                                        <m:ctrlPr>
                                          <a:rPr lang="en-US" altLang="zh-CN" b="0" i="1" smtClean="0">
                                            <a:solidFill>
                                              <a:schemeClr val="tx1"/>
                                            </a:solidFill>
                                            <a:latin typeface="Cambria Math" panose="02040503050406030204" pitchFamily="18" charset="0"/>
                                          </a:rPr>
                                        </m:ctrlPr>
                                      </m:fPr>
                                      <m:num>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𝑝</m:t>
                                            </m:r>
                                          </m:e>
                                          <m:sub>
                                            <m:r>
                                              <a:rPr lang="en-US" altLang="zh-CN" b="0" i="1" smtClean="0">
                                                <a:solidFill>
                                                  <a:schemeClr val="tx1"/>
                                                </a:solidFill>
                                                <a:latin typeface="Cambria Math" panose="02040503050406030204" pitchFamily="18" charset="0"/>
                                              </a:rPr>
                                              <m:t>𝑛𝑜𝑖𝑠𝑒</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e>
                                            </m:d>
                                          </m:sub>
                                        </m:sSub>
                                      </m:num>
                                      <m:den>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𝑝</m:t>
                                            </m:r>
                                          </m:e>
                                          <m:sub>
                                            <m:r>
                                              <a:rPr lang="en-US" altLang="zh-CN" b="0" i="1" smtClean="0">
                                                <a:solidFill>
                                                  <a:schemeClr val="tx1"/>
                                                </a:solidFill>
                                                <a:latin typeface="Cambria Math" panose="02040503050406030204" pitchFamily="18" charset="0"/>
                                              </a:rPr>
                                              <m:t>𝑚𝑜𝑑𝑒𝑙</m:t>
                                            </m:r>
                                          </m:sub>
                                        </m:sSub>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e>
                                        </m:d>
                                      </m:den>
                                    </m:f>
                                  </m:e>
                                </m:func>
                              </m:e>
                            </m:d>
                          </m:e>
                        </m:func>
                      </m:den>
                    </m:f>
                  </m:oMath>
                </a14:m>
                <a:endParaRPr lang="en-US" altLang="zh-CN" dirty="0" smtClean="0">
                  <a:solidFill>
                    <a:schemeClr val="tx1"/>
                  </a:solidFill>
                </a:endParaRPr>
              </a:p>
              <a:p>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𝑗𝑜𝑖𝑛𝑡</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𝑦</m:t>
                        </m:r>
                        <m:r>
                          <a:rPr lang="en-US" altLang="zh-CN" i="1">
                            <a:solidFill>
                              <a:schemeClr val="tx1"/>
                            </a:solidFill>
                            <a:latin typeface="Cambria Math" panose="02040503050406030204" pitchFamily="18" charset="0"/>
                          </a:rPr>
                          <m:t>=1</m:t>
                        </m:r>
                      </m:e>
                      <m:e>
                        <m:r>
                          <a:rPr lang="en-US" altLang="zh-CN" i="1">
                            <a:solidFill>
                              <a:schemeClr val="tx1"/>
                            </a:solidFill>
                            <a:latin typeface="Cambria Math" panose="02040503050406030204" pitchFamily="18" charset="0"/>
                          </a:rPr>
                          <m:t>𝑥</m:t>
                        </m:r>
                      </m:e>
                    </m:d>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𝜎</m:t>
                    </m:r>
                    <m:d>
                      <m:dPr>
                        <m:ctrlPr>
                          <a:rPr lang="en-US" altLang="zh-CN" b="0" i="1" smtClean="0">
                            <a:solidFill>
                              <a:schemeClr val="tx1"/>
                            </a:solidFill>
                            <a:latin typeface="Cambria Math" panose="02040503050406030204" pitchFamily="18" charset="0"/>
                          </a:rPr>
                        </m:ctrlPr>
                      </m:dPr>
                      <m:e>
                        <m:func>
                          <m:funcPr>
                            <m:ctrlPr>
                              <a:rPr lang="en-US" altLang="zh-CN" b="0" i="1" smtClean="0">
                                <a:solidFill>
                                  <a:schemeClr val="tx1"/>
                                </a:solidFill>
                                <a:latin typeface="Cambria Math" panose="02040503050406030204" pitchFamily="18" charset="0"/>
                              </a:rPr>
                            </m:ctrlPr>
                          </m:funcPr>
                          <m:fName>
                            <m:r>
                              <m:rPr>
                                <m:sty m:val="p"/>
                              </m:rPr>
                              <a:rPr lang="en-US" altLang="zh-CN" b="0" i="0" smtClean="0">
                                <a:solidFill>
                                  <a:schemeClr val="tx1"/>
                                </a:solidFill>
                                <a:latin typeface="Cambria Math" panose="02040503050406030204" pitchFamily="18" charset="0"/>
                              </a:rPr>
                              <m:t>log</m:t>
                            </m:r>
                          </m:fName>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𝑝</m:t>
                                </m:r>
                              </m:e>
                              <m:sub>
                                <m:r>
                                  <a:rPr lang="en-US" altLang="zh-CN" b="0" i="1" smtClean="0">
                                    <a:solidFill>
                                      <a:schemeClr val="tx1"/>
                                    </a:solidFill>
                                    <a:latin typeface="Cambria Math" panose="02040503050406030204" pitchFamily="18" charset="0"/>
                                  </a:rPr>
                                  <m:t>𝑚𝑜𝑑𝑒𝑙</m:t>
                                </m:r>
                              </m:sub>
                            </m:sSub>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e>
                            </m:d>
                          </m:e>
                        </m:func>
                        <m:r>
                          <a:rPr lang="en-US" altLang="zh-CN" b="0" i="1" smtClean="0">
                            <a:solidFill>
                              <a:schemeClr val="tx1"/>
                            </a:solidFill>
                            <a:latin typeface="Cambria Math" panose="02040503050406030204" pitchFamily="18" charset="0"/>
                          </a:rPr>
                          <m:t>−</m:t>
                        </m:r>
                        <m:func>
                          <m:funcPr>
                            <m:ctrlPr>
                              <a:rPr lang="en-US" altLang="zh-CN" b="0" i="1" smtClean="0">
                                <a:solidFill>
                                  <a:schemeClr val="tx1"/>
                                </a:solidFill>
                                <a:latin typeface="Cambria Math" panose="02040503050406030204" pitchFamily="18" charset="0"/>
                              </a:rPr>
                            </m:ctrlPr>
                          </m:funcPr>
                          <m:fName>
                            <m:r>
                              <m:rPr>
                                <m:sty m:val="p"/>
                              </m:rPr>
                              <a:rPr lang="en-US" altLang="zh-CN" b="0" i="0" smtClean="0">
                                <a:solidFill>
                                  <a:schemeClr val="tx1"/>
                                </a:solidFill>
                                <a:latin typeface="Cambria Math" panose="02040503050406030204" pitchFamily="18" charset="0"/>
                              </a:rPr>
                              <m:t>log</m:t>
                            </m:r>
                          </m:fName>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𝑝</m:t>
                                </m:r>
                              </m:e>
                              <m:sub>
                                <m:r>
                                  <a:rPr lang="en-US" altLang="zh-CN" b="0" i="1" smtClean="0">
                                    <a:solidFill>
                                      <a:schemeClr val="tx1"/>
                                    </a:solidFill>
                                    <a:latin typeface="Cambria Math" panose="02040503050406030204" pitchFamily="18" charset="0"/>
                                  </a:rPr>
                                  <m:t>𝑛𝑜𝑖𝑠𝑒</m:t>
                                </m:r>
                              </m:sub>
                            </m:sSub>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e>
                            </m:d>
                          </m:e>
                        </m:func>
                      </m:e>
                    </m:d>
                  </m:oMath>
                </a14:m>
                <a:endParaRPr lang="zh-CN" altLang="en-US"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56</a:t>
            </a:fld>
            <a:endParaRPr lang="zh-CN" altLang="en-US"/>
          </a:p>
        </p:txBody>
      </p:sp>
    </p:spTree>
    <p:extLst>
      <p:ext uri="{BB962C8B-B14F-4D97-AF65-F5344CB8AC3E}">
        <p14:creationId xmlns:p14="http://schemas.microsoft.com/office/powerpoint/2010/main" val="165909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噪声对比估计 （</a:t>
            </a:r>
            <a:r>
              <a:rPr lang="en-US" altLang="zh-CN" dirty="0"/>
              <a:t>NCE</a:t>
            </a:r>
            <a:r>
              <a:rPr lang="zh-CN" alt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m:rPr>
                            <m:brk m:alnAt="7"/>
                          </m:rP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𝑝</m:t>
                            </m:r>
                          </m:e>
                          <m:sub>
                            <m:r>
                              <m:rPr>
                                <m:brk m:alnAt="7"/>
                              </m:rPr>
                              <a:rPr lang="en-US" altLang="zh-CN" i="1">
                                <a:latin typeface="Cambria Math" panose="02040503050406030204" pitchFamily="18" charset="0"/>
                              </a:rPr>
                              <m:t>𝑑</m:t>
                            </m:r>
                            <m:r>
                              <a:rPr lang="en-US" altLang="zh-CN" i="1">
                                <a:latin typeface="Cambria Math" panose="02040503050406030204" pitchFamily="18" charset="0"/>
                              </a:rPr>
                              <m:t>𝑎𝑡𝑎</m:t>
                            </m:r>
                          </m:sub>
                        </m:sSub>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𝑗𝑜𝑖𝑛𝑡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=1|</m:t>
                            </m:r>
                            <m:r>
                              <a:rPr lang="en-US" altLang="zh-CN" i="1">
                                <a:latin typeface="Cambria Math" panose="02040503050406030204" pitchFamily="18" charset="0"/>
                              </a:rPr>
                              <m:t>𝑥</m:t>
                            </m:r>
                          </m:e>
                        </m:d>
                      </m:e>
                    </m:fun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m:rPr>
                            <m:brk m:alnAt="7"/>
                          </m:rP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𝑝</m:t>
                            </m:r>
                          </m:e>
                          <m:sub>
                            <m:r>
                              <a:rPr lang="en-US" altLang="zh-CN" b="0" i="1" smtClean="0">
                                <a:latin typeface="Cambria Math" panose="02040503050406030204" pitchFamily="18" charset="0"/>
                              </a:rPr>
                              <m:t>𝑛𝑜𝑖𝑠𝑒</m:t>
                            </m:r>
                          </m:sub>
                        </m:sSub>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𝑗𝑜𝑖𝑛𝑡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=0|</m:t>
                            </m:r>
                            <m:r>
                              <a:rPr lang="en-US" altLang="zh-CN" i="1">
                                <a:latin typeface="Cambria Math" panose="02040503050406030204" pitchFamily="18" charset="0"/>
                              </a:rPr>
                              <m:t>𝑥</m:t>
                            </m:r>
                          </m:e>
                        </m:d>
                      </m:e>
                    </m:func>
                  </m:oMath>
                </a14:m>
                <a:endParaRPr lang="en-US" altLang="zh-CN" dirty="0" smtClean="0"/>
              </a:p>
              <a:p>
                <a:r>
                  <a:rPr lang="zh-CN" altLang="en-US" dirty="0" smtClean="0"/>
                  <a:t>用训练数据表示</a:t>
                </a:r>
                <a:endParaRPr lang="en-US" altLang="zh-CN" dirty="0" smtClean="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𝑐</m:t>
                        </m:r>
                      </m:e>
                    </m:d>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𝑗𝑜𝑖𝑛𝑡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𝑖</m:t>
                                    </m:r>
                                  </m:sub>
                                </m:sSub>
                              </m:e>
                            </m:d>
                          </m:e>
                        </m:func>
                      </m:e>
                    </m:nary>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m:rPr>
                            <m:brk m:alnAt="7"/>
                          </m:rP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𝑝</m:t>
                            </m:r>
                          </m:e>
                          <m:sub>
                            <m:r>
                              <a:rPr lang="en-US" altLang="zh-CN" i="1">
                                <a:latin typeface="Cambria Math" panose="02040503050406030204" pitchFamily="18" charset="0"/>
                              </a:rPr>
                              <m:t>𝑛𝑜𝑖𝑠𝑒</m:t>
                            </m:r>
                          </m:sub>
                        </m:sSub>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𝑗𝑜𝑖𝑛𝑡</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=0|</m:t>
                            </m:r>
                            <m:r>
                              <a:rPr lang="en-US" altLang="zh-CN" i="1">
                                <a:latin typeface="Cambria Math" panose="02040503050406030204" pitchFamily="18" charset="0"/>
                              </a:rPr>
                              <m:t>𝑥</m:t>
                            </m:r>
                          </m:e>
                        </m:d>
                      </m:e>
                    </m:func>
                  </m:oMath>
                </a14:m>
                <a:endParaRPr lang="en-US" altLang="zh-CN" dirty="0" smtClean="0"/>
              </a:p>
              <a:p>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的无监督学习问</a:t>
                </a:r>
                <a:r>
                  <a:rPr lang="zh-CN" altLang="en-US" dirty="0" smtClean="0"/>
                  <a:t>题</a:t>
                </a:r>
                <a:r>
                  <a:rPr lang="zh-CN" altLang="en-US" dirty="0"/>
                  <a:t>被</a:t>
                </a:r>
                <a:r>
                  <a:rPr lang="zh-CN" altLang="en-US" dirty="0" smtClean="0"/>
                  <a:t>转为二</a:t>
                </a:r>
                <a:r>
                  <a:rPr lang="zh-CN" altLang="en-US" dirty="0"/>
                  <a:t>元分类</a:t>
                </a:r>
                <a:r>
                  <a:rPr lang="zh-CN" altLang="en-US" dirty="0" smtClean="0"/>
                  <a:t>器问题</a:t>
                </a:r>
                <a:endParaRPr lang="en-US" altLang="zh-CN" dirty="0" smtClean="0"/>
              </a:p>
              <a:p>
                <a:r>
                  <a:rPr lang="zh-CN" altLang="en-US" dirty="0"/>
                  <a:t>噪声分</a:t>
                </a:r>
                <a:r>
                  <a:rPr lang="zh-CN" altLang="en-US" dirty="0" smtClean="0"/>
                  <a:t>布</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𝑛𝑜𝑖𝑠𝑒</m:t>
                        </m:r>
                      </m:sub>
                    </m:sSub>
                  </m:oMath>
                </a14:m>
                <a:r>
                  <a:rPr lang="en-US" altLang="zh-CN" dirty="0" smtClean="0"/>
                  <a:t> </a:t>
                </a:r>
                <a:r>
                  <a:rPr lang="zh-CN" altLang="en-US" dirty="0" smtClean="0"/>
                  <a:t>易</a:t>
                </a:r>
                <a:r>
                  <a:rPr lang="zh-CN" altLang="en-US" dirty="0"/>
                  <a:t>于估计和采样的约</a:t>
                </a:r>
                <a:r>
                  <a:rPr lang="zh-CN" altLang="en-US" dirty="0" smtClean="0"/>
                  <a:t>束过</a:t>
                </a:r>
                <a:r>
                  <a:rPr lang="zh-CN" altLang="en-US" dirty="0"/>
                  <a:t>于严</a:t>
                </a:r>
                <a:r>
                  <a:rPr lang="zh-CN" altLang="en-US" dirty="0" smtClean="0"/>
                  <a:t>格</a:t>
                </a:r>
                <a:endParaRPr lang="en-US" altLang="zh-CN" dirty="0" smtClean="0"/>
              </a:p>
              <a:p>
                <a:pPr lvl="1"/>
                <a:r>
                  <a:rPr lang="zh-CN" altLang="en-US" dirty="0" smtClean="0"/>
                  <a:t>当</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𝑛𝑜𝑖𝑠𝑒</m:t>
                        </m:r>
                      </m:sub>
                    </m:sSub>
                  </m:oMath>
                </a14:m>
                <a:r>
                  <a:rPr lang="zh-CN" altLang="en-US" dirty="0" smtClean="0"/>
                  <a:t>比</a:t>
                </a:r>
                <a:r>
                  <a:rPr lang="zh-CN" altLang="en-US" dirty="0"/>
                  <a:t>较简单时，大多数采样可能与数据有着明显不同</a:t>
                </a:r>
                <a:r>
                  <a:rPr lang="zh-CN" altLang="en-US" dirty="0" smtClean="0"/>
                  <a:t>，</a:t>
                </a:r>
                <a:r>
                  <a:rPr lang="zh-CN" altLang="en-US" dirty="0"/>
                  <a:t>无法</a:t>
                </a:r>
                <a:r>
                  <a:rPr lang="zh-CN" altLang="en-US" dirty="0" smtClean="0"/>
                  <a:t>迫使</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𝑚𝑜𝑑𝑒𝑙</m:t>
                        </m:r>
                      </m:sub>
                    </m:sSub>
                  </m:oMath>
                </a14:m>
                <a:r>
                  <a:rPr lang="en-US" altLang="zh-CN" dirty="0" smtClean="0"/>
                  <a:t> </a:t>
                </a:r>
                <a:r>
                  <a:rPr lang="zh-CN" altLang="en-US" dirty="0" smtClean="0"/>
                  <a:t>改进</a:t>
                </a:r>
                <a:endParaRPr lang="zh-CN" altLang="en-US"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57</a:t>
            </a:fld>
            <a:endParaRPr lang="zh-CN" altLang="en-US"/>
          </a:p>
        </p:txBody>
      </p:sp>
    </p:spTree>
    <p:extLst>
      <p:ext uri="{BB962C8B-B14F-4D97-AF65-F5344CB8AC3E}">
        <p14:creationId xmlns:p14="http://schemas.microsoft.com/office/powerpoint/2010/main" val="20134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噪声对比估计 （</a:t>
            </a:r>
            <a:r>
              <a:rPr lang="en-US" altLang="zh-CN" dirty="0"/>
              <a:t>NCE</a:t>
            </a:r>
            <a:r>
              <a:rPr lang="zh-CN" altLang="en-US" dirty="0"/>
              <a:t>）</a:t>
            </a:r>
          </a:p>
        </p:txBody>
      </p:sp>
      <p:sp>
        <p:nvSpPr>
          <p:cNvPr id="3" name="Content Placeholder 2"/>
          <p:cNvSpPr>
            <a:spLocks noGrp="1"/>
          </p:cNvSpPr>
          <p:nvPr>
            <p:ph idx="1"/>
          </p:nvPr>
        </p:nvSpPr>
        <p:spPr/>
        <p:txBody>
          <a:bodyPr/>
          <a:lstStyle/>
          <a:p>
            <a:r>
              <a:rPr lang="zh-CN" altLang="en-US" dirty="0" smtClean="0"/>
              <a:t>每次梯度更新前，把当前模型分布作为噪声分布，</a:t>
            </a:r>
            <a:r>
              <a:rPr lang="en-US" altLang="zh-CN" dirty="0" smtClean="0"/>
              <a:t>NCE</a:t>
            </a:r>
            <a:r>
              <a:rPr lang="zh-CN" altLang="en-US" dirty="0" smtClean="0"/>
              <a:t>定义了</a:t>
            </a:r>
            <a:r>
              <a:rPr lang="zh-CN" altLang="en-US" dirty="0" smtClean="0">
                <a:solidFill>
                  <a:srgbClr val="FF0000"/>
                </a:solidFill>
              </a:rPr>
              <a:t>自对比估计</a:t>
            </a:r>
            <a:endParaRPr lang="en-US" altLang="zh-CN" dirty="0" smtClean="0">
              <a:solidFill>
                <a:srgbClr val="FF0000"/>
              </a:solidFill>
            </a:endParaRPr>
          </a:p>
          <a:p>
            <a:r>
              <a:rPr lang="zh-CN" altLang="en-US" dirty="0" smtClean="0"/>
              <a:t>自对比估计的梯度期望等价于最大似然估计的梯度期望</a:t>
            </a:r>
            <a:endParaRPr lang="en-US" altLang="zh-CN" dirty="0" smtClean="0"/>
          </a:p>
          <a:p>
            <a:r>
              <a:rPr lang="zh-CN" altLang="en-US" dirty="0"/>
              <a:t>模</a:t>
            </a:r>
            <a:r>
              <a:rPr lang="zh-CN" altLang="en-US" dirty="0" smtClean="0"/>
              <a:t>型持续地学习区分</a:t>
            </a:r>
            <a:r>
              <a:rPr lang="zh-CN" altLang="en-US" dirty="0" smtClean="0">
                <a:solidFill>
                  <a:srgbClr val="FF0000"/>
                </a:solidFill>
              </a:rPr>
              <a:t>现实</a:t>
            </a:r>
            <a:r>
              <a:rPr lang="zh-CN" altLang="en-US" dirty="0" smtClean="0"/>
              <a:t>与</a:t>
            </a:r>
            <a:r>
              <a:rPr lang="zh-CN" altLang="en-US" dirty="0">
                <a:solidFill>
                  <a:srgbClr val="FF0000"/>
                </a:solidFill>
              </a:rPr>
              <a:t>演进</a:t>
            </a:r>
            <a:r>
              <a:rPr lang="zh-CN" altLang="en-US" dirty="0" smtClean="0">
                <a:solidFill>
                  <a:srgbClr val="FF0000"/>
                </a:solidFill>
              </a:rPr>
              <a:t>的信念</a:t>
            </a:r>
            <a:endParaRPr lang="en-US" altLang="zh-CN" dirty="0" smtClean="0">
              <a:solidFill>
                <a:srgbClr val="FF0000"/>
              </a:solidFill>
            </a:endParaRPr>
          </a:p>
          <a:p>
            <a:r>
              <a:rPr lang="zh-CN" altLang="en-US" dirty="0"/>
              <a:t>噪</a:t>
            </a:r>
            <a:r>
              <a:rPr lang="zh-CN" altLang="en-US" dirty="0" smtClean="0"/>
              <a:t>声对比估计：</a:t>
            </a:r>
            <a:r>
              <a:rPr lang="zh-CN" altLang="en-US" dirty="0" smtClean="0">
                <a:solidFill>
                  <a:srgbClr val="FF0000"/>
                </a:solidFill>
              </a:rPr>
              <a:t>良好的生</a:t>
            </a:r>
            <a:r>
              <a:rPr lang="zh-CN" altLang="en-US" dirty="0">
                <a:solidFill>
                  <a:srgbClr val="FF0000"/>
                </a:solidFill>
              </a:rPr>
              <a:t>成模型</a:t>
            </a:r>
            <a:r>
              <a:rPr lang="zh-CN" altLang="en-US" dirty="0" smtClean="0"/>
              <a:t>应能</a:t>
            </a:r>
            <a:r>
              <a:rPr lang="zh-CN" altLang="en-US" dirty="0"/>
              <a:t>够区分数据和噪</a:t>
            </a:r>
            <a:r>
              <a:rPr lang="zh-CN" altLang="en-US" dirty="0" smtClean="0"/>
              <a:t>声</a:t>
            </a:r>
            <a:endParaRPr lang="en-US" altLang="zh-CN" dirty="0" smtClean="0"/>
          </a:p>
          <a:p>
            <a:r>
              <a:rPr lang="zh-CN" altLang="en-US" dirty="0" smtClean="0"/>
              <a:t>没</a:t>
            </a:r>
            <a:r>
              <a:rPr lang="zh-CN" altLang="en-US" dirty="0"/>
              <a:t>有分类</a:t>
            </a:r>
            <a:r>
              <a:rPr lang="zh-CN" altLang="en-US" dirty="0" smtClean="0"/>
              <a:t>器能把数据和生成模型生成的样本</a:t>
            </a:r>
            <a:r>
              <a:rPr lang="zh-CN" altLang="en-US" dirty="0"/>
              <a:t>区分</a:t>
            </a:r>
            <a:r>
              <a:rPr lang="en-US" altLang="zh-CN" dirty="0" smtClean="0"/>
              <a:t>—</a:t>
            </a:r>
            <a:r>
              <a:rPr lang="zh-CN" altLang="en-US" dirty="0">
                <a:solidFill>
                  <a:srgbClr val="FF0000"/>
                </a:solidFill>
              </a:rPr>
              <a:t>生成对抗网</a:t>
            </a:r>
            <a:r>
              <a:rPr lang="zh-CN" altLang="en-US" dirty="0" smtClean="0">
                <a:solidFill>
                  <a:srgbClr val="FF0000"/>
                </a:solidFill>
              </a:rPr>
              <a:t>络</a:t>
            </a:r>
            <a:endParaRPr lang="zh-CN" altLang="en-US" dirty="0">
              <a:solidFill>
                <a:srgbClr val="FF0000"/>
              </a:solidFill>
            </a:endParaRPr>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58</a:t>
            </a:fld>
            <a:endParaRPr lang="zh-CN" altLang="en-US"/>
          </a:p>
        </p:txBody>
      </p:sp>
    </p:spTree>
    <p:extLst>
      <p:ext uri="{BB962C8B-B14F-4D97-AF65-F5344CB8AC3E}">
        <p14:creationId xmlns:p14="http://schemas.microsoft.com/office/powerpoint/2010/main" val="49120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估计配分函数</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估计配分函数对于模型评估和模型比较有重大意义</a:t>
                </a:r>
                <a:endParaRPr lang="en-US" altLang="zh-CN" dirty="0" smtClean="0"/>
              </a:p>
              <a:p>
                <a:r>
                  <a:rPr lang="zh-CN" altLang="en-US" dirty="0"/>
                  <a:t>考</a:t>
                </a:r>
                <a:r>
                  <a:rPr lang="zh-CN" altLang="en-US" dirty="0" smtClean="0"/>
                  <a:t>虑两个模型</a:t>
                </a:r>
                <a:endParaRPr lang="en-US" altLang="zh-CN" dirty="0" smtClean="0"/>
              </a:p>
              <a:p>
                <a:pPr lvl="1"/>
                <a:r>
                  <a:rPr lang="zh-CN" altLang="en-US" dirty="0" smtClean="0"/>
                  <a:t>模型</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ℳ</m:t>
                        </m:r>
                      </m:e>
                      <m:sub>
                        <m:r>
                          <a:rPr lang="en-US" altLang="zh-CN" b="0" i="1" smtClean="0">
                            <a:latin typeface="Cambria Math" panose="02040503050406030204" pitchFamily="18" charset="0"/>
                          </a:rPr>
                          <m:t>𝐴</m:t>
                        </m:r>
                      </m:sub>
                    </m:sSub>
                  </m:oMath>
                </a14:m>
                <a:r>
                  <a:rPr lang="zh-CN" altLang="en-US" dirty="0" smtClean="0"/>
                  <a:t>定义概率分布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𝐴</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𝐴</m:t>
                            </m:r>
                          </m:sub>
                        </m:sSub>
                      </m:den>
                    </m:f>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e>
                      <m:sub>
                        <m:r>
                          <a:rPr lang="en-US" altLang="zh-CN" b="0" i="1" smtClean="0">
                            <a:latin typeface="Cambria Math" panose="02040503050406030204" pitchFamily="18" charset="0"/>
                          </a:rPr>
                          <m:t>𝐴</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𝐴</m:t>
                            </m:r>
                          </m:sub>
                        </m:sSub>
                      </m:e>
                    </m:d>
                  </m:oMath>
                </a14:m>
                <a:endParaRPr lang="en-US" altLang="zh-CN" b="0" dirty="0" smtClean="0"/>
              </a:p>
              <a:p>
                <a:pPr lvl="1"/>
                <a:r>
                  <a:rPr lang="zh-CN" altLang="en-US" dirty="0"/>
                  <a:t>模型</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ℳ</m:t>
                        </m:r>
                      </m:e>
                      <m:sub>
                        <m:r>
                          <a:rPr lang="en-US" altLang="zh-CN" b="0" i="1" smtClean="0">
                            <a:latin typeface="Cambria Math" panose="02040503050406030204" pitchFamily="18" charset="0"/>
                          </a:rPr>
                          <m:t>𝐵</m:t>
                        </m:r>
                      </m:sub>
                    </m:sSub>
                  </m:oMath>
                </a14:m>
                <a:r>
                  <a:rPr lang="zh-CN" altLang="en-US" dirty="0"/>
                  <a:t>定义概率分布 </a:t>
                </a:r>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b="0" i="1" smtClean="0">
                                <a:latin typeface="Cambria Math" panose="02040503050406030204" pitchFamily="18" charset="0"/>
                              </a:rPr>
                              <m:t>𝐵</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b="0" i="1" smtClean="0">
                                <a:latin typeface="Cambria Math" panose="02040503050406030204" pitchFamily="18" charset="0"/>
                              </a:rPr>
                              <m:t>𝐵</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𝐵</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b="0" i="1" smtClean="0">
                                <a:latin typeface="Cambria Math" panose="02040503050406030204" pitchFamily="18" charset="0"/>
                              </a:rPr>
                              <m:t>𝐵</m:t>
                            </m:r>
                          </m:sub>
                        </m:sSub>
                      </m:e>
                    </m:d>
                  </m:oMath>
                </a14:m>
                <a:endParaRPr lang="zh-CN" altLang="en-US" dirty="0"/>
              </a:p>
              <a:p>
                <a:r>
                  <a:rPr lang="zh-CN" altLang="en-US" dirty="0"/>
                  <a:t>给</a:t>
                </a:r>
                <a:r>
                  <a:rPr lang="zh-CN" altLang="en-US" dirty="0" smtClean="0"/>
                  <a:t>定</a:t>
                </a:r>
                <a:r>
                  <a:rPr lang="en-US" altLang="zh-CN" dirty="0" smtClean="0"/>
                  <a:t>m</a:t>
                </a:r>
                <a:r>
                  <a:rPr lang="zh-CN" altLang="en-US" dirty="0" smtClean="0"/>
                  <a:t>个样本</a:t>
                </a:r>
                <a14:m>
                  <m:oMath xmlns:m="http://schemas.openxmlformats.org/officeDocument/2006/math">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e>
                            </m:d>
                          </m:sup>
                        </m:sSup>
                      </m:e>
                    </m:d>
                  </m:oMath>
                </a14:m>
                <a:r>
                  <a:rPr lang="en-US" altLang="zh-CN" dirty="0" smtClean="0"/>
                  <a:t>, </a:t>
                </a:r>
                <a:r>
                  <a:rPr lang="zh-CN" altLang="en-US" dirty="0" smtClean="0"/>
                  <a:t>模型</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ℳ</m:t>
                        </m:r>
                      </m:e>
                      <m:sub>
                        <m:r>
                          <a:rPr lang="en-US" altLang="zh-CN" i="1">
                            <a:latin typeface="Cambria Math" panose="02040503050406030204" pitchFamily="18" charset="0"/>
                          </a:rPr>
                          <m:t>𝐴</m:t>
                        </m:r>
                      </m:sub>
                    </m:sSub>
                  </m:oMath>
                </a14:m>
                <a:r>
                  <a:rPr lang="zh-CN" altLang="en-US" dirty="0" smtClean="0"/>
                  <a:t>比</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ℳ</m:t>
                        </m:r>
                      </m:e>
                      <m:sub>
                        <m:r>
                          <a:rPr lang="en-US" altLang="zh-CN" b="0" i="1" smtClean="0">
                            <a:latin typeface="Cambria Math" panose="02040503050406030204" pitchFamily="18" charset="0"/>
                          </a:rPr>
                          <m:t>𝐵</m:t>
                        </m:r>
                      </m:sub>
                    </m:sSub>
                  </m:oMath>
                </a14:m>
                <a:r>
                  <a:rPr lang="zh-CN" altLang="en-US" dirty="0" smtClean="0"/>
                  <a:t>好可以通过如下的测试来确定</a:t>
                </a:r>
                <a:endParaRPr lang="en-US" altLang="zh-CN" dirty="0" smtClean="0"/>
              </a:p>
              <a:p>
                <a14:m>
                  <m:oMath xmlns:m="http://schemas.openxmlformats.org/officeDocument/2006/math">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𝐴</m:t>
                                </m:r>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𝐴</m:t>
                                    </m:r>
                                  </m:sub>
                                </m:sSub>
                              </m:e>
                            </m:d>
                          </m:e>
                        </m:func>
                      </m:e>
                    </m:nary>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𝐵</m:t>
                                </m:r>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𝐵</m:t>
                                    </m:r>
                                  </m:sub>
                                </m:sSub>
                              </m:e>
                            </m:d>
                          </m:e>
                        </m:func>
                      </m:e>
                    </m:nary>
                    <m:r>
                      <a:rPr lang="en-US" altLang="zh-CN" b="0" i="1" smtClean="0">
                        <a:latin typeface="Cambria Math" panose="02040503050406030204" pitchFamily="18" charset="0"/>
                      </a:rPr>
                      <m:t>&gt;0</m:t>
                    </m:r>
                  </m:oMath>
                </a14:m>
                <a:endParaRPr lang="en-US" altLang="zh-CN" dirty="0" smtClean="0"/>
              </a:p>
              <a:p>
                <a:r>
                  <a:rPr lang="zh-CN" altLang="en-US" dirty="0"/>
                  <a:t>等价</a:t>
                </a:r>
                <a:r>
                  <a:rPr lang="zh-CN" altLang="en-US" dirty="0" smtClean="0"/>
                  <a:t>于</a:t>
                </a:r>
                <a14:m>
                  <m:oMath xmlns:m="http://schemas.openxmlformats.org/officeDocument/2006/math">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d>
                          <m:dPr>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en-US" altLang="zh-CN" b="0" i="1" smtClean="0">
                                        <a:latin typeface="Cambria Math" panose="02040503050406030204" pitchFamily="18" charset="0"/>
                                      </a:rPr>
                                    </m:ctrlPr>
                                  </m:fPr>
                                  <m:num>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e>
                                      <m:sub>
                                        <m:r>
                                          <a:rPr lang="en-US" altLang="zh-CN" b="0" i="1" dirty="0" smtClean="0">
                                            <a:latin typeface="Cambria Math" panose="02040503050406030204" pitchFamily="18" charset="0"/>
                                          </a:rPr>
                                          <m:t>𝐴</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𝜃</m:t>
                                            </m:r>
                                          </m:e>
                                          <m:sub>
                                            <m:r>
                                              <a:rPr lang="en-US" altLang="zh-CN" b="0" i="1" dirty="0" smtClean="0">
                                                <a:latin typeface="Cambria Math" panose="02040503050406030204" pitchFamily="18" charset="0"/>
                                              </a:rPr>
                                              <m:t>𝐴</m:t>
                                            </m:r>
                                          </m:sub>
                                        </m:sSub>
                                      </m:e>
                                    </m:d>
                                  </m:num>
                                  <m:den>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e>
                                      <m:sub>
                                        <m:r>
                                          <a:rPr lang="en-US" altLang="zh-CN" b="0" i="1" dirty="0" smtClean="0">
                                            <a:latin typeface="Cambria Math" panose="02040503050406030204" pitchFamily="18" charset="0"/>
                                          </a:rPr>
                                          <m:t>𝐵</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𝜃</m:t>
                                            </m:r>
                                          </m:e>
                                          <m:sub>
                                            <m:r>
                                              <a:rPr lang="en-US" altLang="zh-CN" b="0" i="1" dirty="0" smtClean="0">
                                                <a:latin typeface="Cambria Math" panose="02040503050406030204" pitchFamily="18" charset="0"/>
                                              </a:rPr>
                                              <m:t>𝐵</m:t>
                                            </m:r>
                                          </m:sub>
                                        </m:sSub>
                                      </m:e>
                                    </m:d>
                                  </m:den>
                                </m:f>
                              </m:e>
                            </m:func>
                          </m:e>
                        </m:d>
                      </m:e>
                    </m:nary>
                    <m:r>
                      <a:rPr lang="en-US" altLang="zh-CN" b="0" i="1" smtClean="0">
                        <a:latin typeface="Cambria Math" panose="02040503050406030204" pitchFamily="18" charset="0"/>
                      </a:rPr>
                      <m:t>−</m:t>
                    </m:r>
                    <m:r>
                      <a:rPr lang="en-US" altLang="zh-CN" b="0" i="1" smtClean="0">
                        <a:latin typeface="Cambria Math" panose="02040503050406030204" pitchFamily="18" charset="0"/>
                      </a:rPr>
                      <m:t>𝑚</m:t>
                    </m:r>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log</m:t>
                        </m:r>
                      </m:fName>
                      <m:e>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𝑍</m:t>
                            </m:r>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𝜃</m:t>
                                    </m:r>
                                  </m:e>
                                  <m:sub>
                                    <m:r>
                                      <a:rPr lang="en-US" altLang="zh-CN" b="0" i="1" smtClean="0">
                                        <a:solidFill>
                                          <a:srgbClr val="FF0000"/>
                                        </a:solidFill>
                                        <a:latin typeface="Cambria Math" panose="02040503050406030204" pitchFamily="18" charset="0"/>
                                      </a:rPr>
                                      <m:t>𝐴</m:t>
                                    </m:r>
                                  </m:sub>
                                </m:sSub>
                              </m:e>
                            </m:d>
                          </m:num>
                          <m:den>
                            <m:r>
                              <a:rPr lang="en-US" altLang="zh-CN" b="0" i="1" smtClean="0">
                                <a:solidFill>
                                  <a:srgbClr val="FF0000"/>
                                </a:solidFill>
                                <a:latin typeface="Cambria Math" panose="02040503050406030204" pitchFamily="18" charset="0"/>
                              </a:rPr>
                              <m:t>𝑍</m:t>
                            </m:r>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𝜃</m:t>
                                    </m:r>
                                  </m:e>
                                  <m:sub>
                                    <m:r>
                                      <a:rPr lang="en-US" altLang="zh-CN" b="0" i="1" smtClean="0">
                                        <a:solidFill>
                                          <a:srgbClr val="FF0000"/>
                                        </a:solidFill>
                                        <a:latin typeface="Cambria Math" panose="02040503050406030204" pitchFamily="18" charset="0"/>
                                      </a:rPr>
                                      <m:t>𝐵</m:t>
                                    </m:r>
                                  </m:sub>
                                </m:sSub>
                              </m:e>
                            </m:d>
                          </m:den>
                        </m:f>
                      </m:e>
                    </m:func>
                  </m:oMath>
                </a14:m>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r="-446"/>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59</a:t>
            </a:fld>
            <a:endParaRPr lang="zh-CN" altLang="en-US"/>
          </a:p>
        </p:txBody>
      </p:sp>
    </p:spTree>
    <p:extLst>
      <p:ext uri="{BB962C8B-B14F-4D97-AF65-F5344CB8AC3E}">
        <p14:creationId xmlns:p14="http://schemas.microsoft.com/office/powerpoint/2010/main" val="3126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标</a:t>
            </a:r>
            <a:r>
              <a:rPr lang="zh-CN" altLang="en-US" dirty="0" smtClean="0"/>
              <a:t>准分布采样</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伯努利分布采样：</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𝑥</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𝑝</m:t>
                            </m:r>
                          </m:e>
                        </m:d>
                      </m:e>
                      <m:sup>
                        <m:r>
                          <a:rPr lang="en-US" altLang="zh-CN" i="1">
                            <a:latin typeface="Cambria Math" panose="02040503050406030204" pitchFamily="18" charset="0"/>
                          </a:rPr>
                          <m:t>1−</m:t>
                        </m:r>
                        <m:r>
                          <a:rPr lang="en-US" altLang="zh-CN" i="1">
                            <a:latin typeface="Cambria Math" panose="02040503050406030204" pitchFamily="18" charset="0"/>
                          </a:rPr>
                          <m:t>𝑥</m:t>
                        </m:r>
                      </m:sup>
                    </m:sSup>
                  </m:oMath>
                </a14:m>
                <a:endParaRPr lang="en-US" altLang="zh-CN" dirty="0"/>
              </a:p>
              <a:p>
                <a:pPr lvl="1"/>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𝑝</m:t>
                        </m:r>
                      </m:e>
                    </m:d>
                    <m:r>
                      <a:rPr lang="en-US" altLang="zh-CN" i="1">
                        <a:latin typeface="Cambria Math" panose="02040503050406030204" pitchFamily="18" charset="0"/>
                      </a:rPr>
                      <m:t>=</m:t>
                    </m:r>
                    <m:r>
                      <a:rPr lang="en-US" altLang="zh-CN" i="1">
                        <a:latin typeface="Cambria Math" panose="02040503050406030204" pitchFamily="18" charset="0"/>
                      </a:rPr>
                      <m:t>𝑝</m:t>
                    </m:r>
                  </m:oMath>
                </a14:m>
                <a:endParaRPr lang="en-US" altLang="zh-CN" i="1" dirty="0" smtClean="0">
                  <a:latin typeface="Cambria Math" panose="02040503050406030204" pitchFamily="18" charset="0"/>
                </a:endParaRPr>
              </a:p>
              <a:p>
                <a:pPr lvl="1"/>
                <a14:m>
                  <m:oMath xmlns:m="http://schemas.openxmlformats.org/officeDocument/2006/math">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d>
                      <m:dPr>
                        <m:begChr m:val="{"/>
                        <m:endChr m:val=""/>
                        <m:ctrlPr>
                          <a:rPr lang="en-US" altLang="zh-CN" i="1">
                            <a:solidFill>
                              <a:srgbClr val="FF0000"/>
                            </a:solidFill>
                            <a:latin typeface="Cambria Math" panose="02040503050406030204" pitchFamily="18" charset="0"/>
                          </a:rPr>
                        </m:ctrlPr>
                      </m:dPr>
                      <m:e>
                        <m:eqArr>
                          <m:eqArrPr>
                            <m:ctrlPr>
                              <a:rPr lang="en-US" altLang="zh-CN" i="1">
                                <a:solidFill>
                                  <a:srgbClr val="FF0000"/>
                                </a:solidFill>
                                <a:latin typeface="Cambria Math" panose="02040503050406030204" pitchFamily="18" charset="0"/>
                              </a:rPr>
                            </m:ctrlPr>
                          </m:eqArrPr>
                          <m:e>
                            <m:r>
                              <a:rPr lang="en-US" altLang="zh-CN" i="1">
                                <a:solidFill>
                                  <a:srgbClr val="FF0000"/>
                                </a:solidFill>
                                <a:latin typeface="Cambria Math" panose="02040503050406030204" pitchFamily="18" charset="0"/>
                              </a:rPr>
                              <m:t>&amp;1, </m:t>
                            </m:r>
                            <m:r>
                              <a:rPr lang="en-US" altLang="zh-CN" i="1">
                                <a:solidFill>
                                  <a:srgbClr val="FF0000"/>
                                </a:solidFill>
                                <a:latin typeface="Cambria Math" panose="02040503050406030204" pitchFamily="18" charset="0"/>
                              </a:rPr>
                              <m:t>𝑧</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𝑝</m:t>
                            </m:r>
                          </m:e>
                          <m:e>
                            <m:r>
                              <a:rPr lang="en-US" altLang="zh-CN" i="1">
                                <a:solidFill>
                                  <a:srgbClr val="FF0000"/>
                                </a:solidFill>
                                <a:latin typeface="Cambria Math" panose="02040503050406030204" pitchFamily="18" charset="0"/>
                              </a:rPr>
                              <m:t>&amp;0, </m:t>
                            </m:r>
                            <m:r>
                              <a:rPr lang="en-US" altLang="zh-CN" i="1">
                                <a:solidFill>
                                  <a:srgbClr val="FF0000"/>
                                </a:solidFill>
                                <a:latin typeface="Cambria Math" panose="02040503050406030204" pitchFamily="18" charset="0"/>
                              </a:rPr>
                              <m:t>𝑜𝑡h𝑒𝑤𝑖𝑠𝑒</m:t>
                            </m:r>
                          </m:e>
                        </m:eqArr>
                      </m:e>
                    </m:d>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6</a:t>
            </a:fld>
            <a:endParaRPr lang="zh-CN" altLang="en-US"/>
          </a:p>
        </p:txBody>
      </p:sp>
    </p:spTree>
    <p:extLst>
      <p:ext uri="{BB962C8B-B14F-4D97-AF65-F5344CB8AC3E}">
        <p14:creationId xmlns:p14="http://schemas.microsoft.com/office/powerpoint/2010/main" val="191084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估计配分函数</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b="0" i="1" smtClean="0">
                        <a:solidFill>
                          <a:schemeClr val="tx1"/>
                        </a:solidFill>
                        <a:latin typeface="Cambria Math" panose="02040503050406030204" pitchFamily="18" charset="0"/>
                      </a:rPr>
                      <m:t>𝑟</m:t>
                    </m:r>
                    <m:r>
                      <a:rPr lang="en-US" altLang="zh-CN" b="0" i="1" smtClean="0">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𝑍</m:t>
                        </m:r>
                        <m:d>
                          <m:dPr>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𝜃</m:t>
                                </m:r>
                              </m:e>
                              <m:sub>
                                <m:r>
                                  <a:rPr lang="en-US" altLang="zh-CN" b="0" i="1" smtClean="0">
                                    <a:solidFill>
                                      <a:schemeClr val="tx1"/>
                                    </a:solidFill>
                                    <a:latin typeface="Cambria Math" panose="02040503050406030204" pitchFamily="18" charset="0"/>
                                  </a:rPr>
                                  <m:t>𝐵</m:t>
                                </m:r>
                              </m:sub>
                            </m:sSub>
                          </m:e>
                        </m:d>
                      </m:num>
                      <m:den>
                        <m:r>
                          <a:rPr lang="en-US" altLang="zh-CN" i="1">
                            <a:solidFill>
                              <a:schemeClr val="tx1"/>
                            </a:solidFill>
                            <a:latin typeface="Cambria Math" panose="02040503050406030204" pitchFamily="18" charset="0"/>
                          </a:rPr>
                          <m:t>𝑍</m:t>
                        </m:r>
                        <m:d>
                          <m:dPr>
                            <m:ctrlPr>
                              <a:rPr lang="en-US" altLang="zh-CN" i="1">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𝜃</m:t>
                                </m:r>
                              </m:e>
                              <m:sub>
                                <m:r>
                                  <a:rPr lang="en-US" altLang="zh-CN" b="0" i="1" smtClean="0">
                                    <a:solidFill>
                                      <a:schemeClr val="tx1"/>
                                    </a:solidFill>
                                    <a:latin typeface="Cambria Math" panose="02040503050406030204" pitchFamily="18" charset="0"/>
                                  </a:rPr>
                                  <m:t>𝐴</m:t>
                                </m:r>
                              </m:sub>
                            </m:sSub>
                          </m:e>
                        </m:d>
                      </m:den>
                    </m:f>
                  </m:oMath>
                </a14:m>
                <a:r>
                  <a:rPr lang="zh-CN" altLang="en-US" dirty="0" smtClean="0"/>
                  <a:t>可以通过重要性采样来估计，</a:t>
                </a:r>
                <a:r>
                  <a:rPr lang="zh-CN" altLang="en-US" dirty="0" smtClean="0">
                    <a:solidFill>
                      <a:srgbClr val="FF0000"/>
                    </a:solidFill>
                  </a:rPr>
                  <a:t>若两个模型比较相似</a:t>
                </a:r>
                <a:endParaRPr lang="en-US" altLang="zh-CN" dirty="0" smtClean="0">
                  <a:solidFill>
                    <a:srgbClr val="FF0000"/>
                  </a:solidFill>
                </a:endParaRPr>
              </a:p>
              <a:p>
                <a:r>
                  <a:rPr lang="zh-CN" altLang="en-US" dirty="0" smtClean="0">
                    <a:solidFill>
                      <a:schemeClr val="tx1"/>
                    </a:solidFill>
                  </a:rPr>
                  <a:t>假设模型</a:t>
                </a:r>
                <a14:m>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ℳ</m:t>
                        </m:r>
                      </m:e>
                      <m:sub>
                        <m:r>
                          <a:rPr lang="en-US" altLang="zh-CN" b="0" i="1" smtClean="0">
                            <a:solidFill>
                              <a:schemeClr val="tx1"/>
                            </a:solidFill>
                            <a:latin typeface="Cambria Math" panose="02040503050406030204" pitchFamily="18" charset="0"/>
                          </a:rPr>
                          <m:t>𝐴</m:t>
                        </m:r>
                      </m:sub>
                    </m:sSub>
                  </m:oMath>
                </a14:m>
                <a:r>
                  <a:rPr lang="zh-CN" altLang="en-US" dirty="0" smtClean="0">
                    <a:solidFill>
                      <a:schemeClr val="tx1"/>
                    </a:solidFill>
                  </a:rPr>
                  <a:t>定义提议分布</a:t>
                </a:r>
                <a:r>
                  <a:rPr lang="zh-CN" altLang="en-US" dirty="0" smtClean="0"/>
                  <a:t>，容易采样和评估</a:t>
                </a:r>
                <a:endParaRPr lang="en-US" altLang="zh-CN" dirty="0" smtClean="0">
                  <a:solidFill>
                    <a:schemeClr val="tx1"/>
                  </a:solidFill>
                </a:endParaRPr>
              </a:p>
              <a:p>
                <a14:m>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𝑍</m:t>
                        </m:r>
                      </m:e>
                      <m:sub>
                        <m:r>
                          <a:rPr lang="en-US" altLang="zh-CN" b="0" i="1" smtClean="0">
                            <a:solidFill>
                              <a:schemeClr val="tx1"/>
                            </a:solidFill>
                            <a:latin typeface="Cambria Math" panose="02040503050406030204" pitchFamily="18" charset="0"/>
                          </a:rPr>
                          <m:t>𝐵</m:t>
                        </m:r>
                      </m:sub>
                    </m:sSub>
                    <m:r>
                      <a:rPr lang="en-US" altLang="zh-CN" b="0" i="1" smtClean="0">
                        <a:solidFill>
                          <a:schemeClr val="tx1"/>
                        </a:solidFill>
                        <a:latin typeface="Cambria Math" panose="02040503050406030204" pitchFamily="18" charset="0"/>
                      </a:rPr>
                      <m:t>=</m:t>
                    </m:r>
                    <m:nary>
                      <m:naryPr>
                        <m:subHide m:val="on"/>
                        <m:supHide m:val="on"/>
                        <m:ctrlPr>
                          <a:rPr lang="en-US" altLang="zh-CN" b="0" i="1" smtClean="0">
                            <a:solidFill>
                              <a:schemeClr val="tx1"/>
                            </a:solidFill>
                            <a:latin typeface="Cambria Math" panose="02040503050406030204" pitchFamily="18" charset="0"/>
                          </a:rPr>
                        </m:ctrlPr>
                      </m:naryPr>
                      <m:sub/>
                      <m:sup/>
                      <m:e>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𝑝</m:t>
                                </m:r>
                              </m:e>
                            </m:acc>
                          </m:e>
                          <m:sub>
                            <m:r>
                              <a:rPr lang="en-US" altLang="zh-CN" b="0" i="1" smtClean="0">
                                <a:solidFill>
                                  <a:schemeClr val="tx1"/>
                                </a:solidFill>
                                <a:latin typeface="Cambria Math" panose="02040503050406030204" pitchFamily="18" charset="0"/>
                              </a:rPr>
                              <m:t>𝐵</m:t>
                            </m:r>
                          </m:sub>
                        </m:sSub>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e>
                        </m:d>
                        <m:r>
                          <a:rPr lang="en-US" altLang="zh-CN" b="0" i="1" smtClean="0">
                            <a:solidFill>
                              <a:schemeClr val="tx1"/>
                            </a:solidFill>
                            <a:latin typeface="Cambria Math" panose="02040503050406030204" pitchFamily="18" charset="0"/>
                          </a:rPr>
                          <m:t>𝑑𝑥</m:t>
                        </m:r>
                      </m:e>
                    </m:nary>
                    <m:r>
                      <a:rPr lang="en-US" altLang="zh-CN" b="0" i="1" smtClean="0">
                        <a:solidFill>
                          <a:schemeClr val="tx1"/>
                        </a:solidFill>
                        <a:latin typeface="Cambria Math" panose="02040503050406030204" pitchFamily="18" charset="0"/>
                      </a:rPr>
                      <m:t>=</m:t>
                    </m:r>
                    <m:nary>
                      <m:naryPr>
                        <m:subHide m:val="on"/>
                        <m:supHide m:val="on"/>
                        <m:ctrlPr>
                          <a:rPr lang="en-US" altLang="zh-CN" b="0" i="1" smtClean="0">
                            <a:solidFill>
                              <a:schemeClr val="tx1"/>
                            </a:solidFill>
                            <a:latin typeface="Cambria Math" panose="02040503050406030204" pitchFamily="18" charset="0"/>
                          </a:rPr>
                        </m:ctrlPr>
                      </m:naryPr>
                      <m:sub/>
                      <m:sup/>
                      <m:e>
                        <m:f>
                          <m:fPr>
                            <m:ctrlPr>
                              <a:rPr lang="en-US" altLang="zh-CN" b="0" i="1" smtClean="0">
                                <a:solidFill>
                                  <a:schemeClr val="tx1"/>
                                </a:solidFill>
                                <a:latin typeface="Cambria Math" panose="02040503050406030204" pitchFamily="18" charset="0"/>
                              </a:rPr>
                            </m:ctrlPr>
                          </m:fPr>
                          <m:num>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𝑝</m:t>
                                </m:r>
                              </m:e>
                              <m:sub>
                                <m:r>
                                  <a:rPr lang="en-US" altLang="zh-CN" b="0" i="1" smtClean="0">
                                    <a:solidFill>
                                      <a:schemeClr val="tx1"/>
                                    </a:solidFill>
                                    <a:latin typeface="Cambria Math" panose="02040503050406030204" pitchFamily="18" charset="0"/>
                                  </a:rPr>
                                  <m:t>𝐴</m:t>
                                </m:r>
                              </m:sub>
                            </m:sSub>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e>
                            </m:d>
                          </m:num>
                          <m:den>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𝑝</m:t>
                                </m:r>
                              </m:e>
                              <m:sub>
                                <m:r>
                                  <a:rPr lang="en-US" altLang="zh-CN" b="0" i="1" smtClean="0">
                                    <a:solidFill>
                                      <a:schemeClr val="tx1"/>
                                    </a:solidFill>
                                    <a:latin typeface="Cambria Math" panose="02040503050406030204" pitchFamily="18" charset="0"/>
                                  </a:rPr>
                                  <m:t>𝐴</m:t>
                                </m:r>
                              </m:sub>
                            </m:sSub>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e>
                            </m:d>
                          </m:den>
                        </m:f>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𝑝</m:t>
                                </m:r>
                              </m:e>
                            </m:acc>
                          </m:e>
                          <m:sub>
                            <m:r>
                              <a:rPr lang="en-US" altLang="zh-CN" b="0" i="1" smtClean="0">
                                <a:solidFill>
                                  <a:schemeClr val="tx1"/>
                                </a:solidFill>
                                <a:latin typeface="Cambria Math" panose="02040503050406030204" pitchFamily="18" charset="0"/>
                              </a:rPr>
                              <m:t>𝐵</m:t>
                            </m:r>
                          </m:sub>
                        </m:sSub>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e>
                        </m:d>
                        <m:r>
                          <a:rPr lang="en-US" altLang="zh-CN" b="0" i="1" smtClean="0">
                            <a:solidFill>
                              <a:schemeClr val="tx1"/>
                            </a:solidFill>
                            <a:latin typeface="Cambria Math" panose="02040503050406030204" pitchFamily="18" charset="0"/>
                          </a:rPr>
                          <m:t>𝑑𝑥</m:t>
                        </m:r>
                      </m:e>
                    </m:nary>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𝑍</m:t>
                        </m:r>
                      </m:e>
                      <m:sub>
                        <m:r>
                          <a:rPr lang="en-US" altLang="zh-CN" b="0" i="1" smtClean="0">
                            <a:solidFill>
                              <a:schemeClr val="tx1"/>
                            </a:solidFill>
                            <a:latin typeface="Cambria Math" panose="02040503050406030204" pitchFamily="18" charset="0"/>
                          </a:rPr>
                          <m:t>𝐴</m:t>
                        </m:r>
                      </m:sub>
                    </m:sSub>
                    <m:nary>
                      <m:naryPr>
                        <m:subHide m:val="on"/>
                        <m:supHide m:val="on"/>
                        <m:ctrlPr>
                          <a:rPr lang="en-US" altLang="zh-CN" b="0" i="1" smtClean="0">
                            <a:solidFill>
                              <a:schemeClr val="tx1"/>
                            </a:solidFill>
                            <a:latin typeface="Cambria Math" panose="02040503050406030204" pitchFamily="18" charset="0"/>
                          </a:rPr>
                        </m:ctrlPr>
                      </m:naryPr>
                      <m:sub/>
                      <m:sup/>
                      <m:e>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𝑝</m:t>
                                    </m:r>
                                  </m:e>
                                </m:acc>
                              </m:e>
                              <m:sub>
                                <m:r>
                                  <a:rPr lang="en-US" altLang="zh-CN" i="1">
                                    <a:solidFill>
                                      <a:schemeClr val="tx1"/>
                                    </a:solidFill>
                                    <a:latin typeface="Cambria Math" panose="02040503050406030204" pitchFamily="18" charset="0"/>
                                  </a:rPr>
                                  <m:t>𝐵</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𝑥</m:t>
                                </m:r>
                              </m:e>
                            </m:d>
                          </m:num>
                          <m:den>
                            <m:sSub>
                              <m:sSubPr>
                                <m:ctrlPr>
                                  <a:rPr lang="en-US" altLang="zh-CN" i="1">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𝑝</m:t>
                                    </m:r>
                                  </m:e>
                                </m:acc>
                              </m:e>
                              <m:sub>
                                <m:r>
                                  <a:rPr lang="en-US" altLang="zh-CN" i="1">
                                    <a:solidFill>
                                      <a:schemeClr val="tx1"/>
                                    </a:solidFill>
                                    <a:latin typeface="Cambria Math" panose="02040503050406030204" pitchFamily="18" charset="0"/>
                                  </a:rPr>
                                  <m:t>𝐴</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𝑥</m:t>
                                </m:r>
                              </m:e>
                            </m:d>
                          </m:den>
                        </m:f>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𝐴</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𝑥</m:t>
                            </m:r>
                          </m:e>
                        </m:d>
                        <m:r>
                          <a:rPr lang="en-US" altLang="zh-CN" i="1">
                            <a:solidFill>
                              <a:schemeClr val="tx1"/>
                            </a:solidFill>
                            <a:latin typeface="Cambria Math" panose="02040503050406030204" pitchFamily="18" charset="0"/>
                          </a:rPr>
                          <m:t>𝑑𝑥</m:t>
                        </m:r>
                      </m:e>
                    </m:nary>
                  </m:oMath>
                </a14:m>
                <a:endParaRPr lang="en-US" altLang="zh-CN" dirty="0" smtClean="0">
                  <a:solidFill>
                    <a:srgbClr val="FF0000"/>
                  </a:solidFill>
                </a:endParaRPr>
              </a:p>
              <a:p>
                <a14:m>
                  <m:oMath xmlns:m="http://schemas.openxmlformats.org/officeDocument/2006/math">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𝑍</m:t>
                            </m:r>
                          </m:e>
                        </m:acc>
                      </m:e>
                      <m:sub>
                        <m:r>
                          <a:rPr lang="en-US" altLang="zh-CN" b="0" i="1" smtClean="0">
                            <a:solidFill>
                              <a:schemeClr val="tx1"/>
                            </a:solidFill>
                            <a:latin typeface="Cambria Math" panose="02040503050406030204" pitchFamily="18" charset="0"/>
                          </a:rPr>
                          <m:t>𝐵</m:t>
                        </m:r>
                      </m:sub>
                    </m:sSub>
                    <m:r>
                      <a:rPr lang="en-US" altLang="zh-CN" b="0" i="1"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𝑍</m:t>
                            </m:r>
                          </m:e>
                          <m:sub>
                            <m:r>
                              <a:rPr lang="en-US" altLang="zh-CN" b="0" i="1" smtClean="0">
                                <a:solidFill>
                                  <a:schemeClr val="tx1"/>
                                </a:solidFill>
                                <a:latin typeface="Cambria Math" panose="02040503050406030204" pitchFamily="18" charset="0"/>
                              </a:rPr>
                              <m:t>𝐴</m:t>
                            </m:r>
                          </m:sub>
                        </m:sSub>
                      </m:num>
                      <m:den>
                        <m:r>
                          <a:rPr lang="en-US" altLang="zh-CN" b="0" i="1" smtClean="0">
                            <a:solidFill>
                              <a:schemeClr val="tx1"/>
                            </a:solidFill>
                            <a:latin typeface="Cambria Math" panose="02040503050406030204" pitchFamily="18" charset="0"/>
                          </a:rPr>
                          <m:t>𝐾</m:t>
                        </m:r>
                      </m:den>
                    </m:f>
                    <m:nary>
                      <m:naryPr>
                        <m:chr m:val="∑"/>
                        <m:ctrlPr>
                          <a:rPr lang="en-US" altLang="zh-CN" b="0" i="1" smtClean="0">
                            <a:solidFill>
                              <a:schemeClr val="tx1"/>
                            </a:solidFill>
                            <a:latin typeface="Cambria Math" panose="02040503050406030204" pitchFamily="18" charset="0"/>
                          </a:rPr>
                        </m:ctrlPr>
                      </m:naryPr>
                      <m:sub>
                        <m:r>
                          <a:rPr lang="en-US" altLang="zh-CN" b="0" i="1" smtClean="0">
                            <a:solidFill>
                              <a:schemeClr val="tx1"/>
                            </a:solidFill>
                            <a:latin typeface="Cambria Math" panose="02040503050406030204" pitchFamily="18" charset="0"/>
                          </a:rPr>
                          <m:t>𝑘</m:t>
                        </m:r>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𝐾</m:t>
                        </m:r>
                      </m:sup>
                      <m:e>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𝑝</m:t>
                                    </m:r>
                                  </m:e>
                                </m:acc>
                              </m:e>
                              <m:sub>
                                <m:r>
                                  <a:rPr lang="en-US" altLang="zh-CN" i="1">
                                    <a:solidFill>
                                      <a:schemeClr val="tx1"/>
                                    </a:solidFill>
                                    <a:latin typeface="Cambria Math" panose="02040503050406030204" pitchFamily="18" charset="0"/>
                                  </a:rPr>
                                  <m:t>𝐵</m:t>
                                </m:r>
                              </m:sub>
                            </m:sSub>
                            <m:d>
                              <m:dPr>
                                <m:ctrlPr>
                                  <a:rPr lang="en-US" altLang="zh-CN" i="1">
                                    <a:solidFill>
                                      <a:schemeClr val="tx1"/>
                                    </a:solidFill>
                                    <a:latin typeface="Cambria Math" panose="02040503050406030204" pitchFamily="18" charset="0"/>
                                  </a:rPr>
                                </m:ctrlPr>
                              </m:dPr>
                              <m:e>
                                <m:sSup>
                                  <m:sSupPr>
                                    <m:ctrlPr>
                                      <a:rPr lang="en-US" altLang="zh-CN" b="0"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𝑥</m:t>
                                    </m:r>
                                  </m:e>
                                  <m:sup>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𝑘</m:t>
                                        </m:r>
                                      </m:e>
                                    </m:d>
                                  </m:sup>
                                </m:sSup>
                              </m:e>
                            </m:d>
                          </m:num>
                          <m:den>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𝑝</m:t>
                                    </m:r>
                                  </m:e>
                                </m:acc>
                              </m:e>
                              <m:sub>
                                <m:r>
                                  <a:rPr lang="en-US" altLang="zh-CN" i="1">
                                    <a:solidFill>
                                      <a:schemeClr val="tx1"/>
                                    </a:solidFill>
                                    <a:latin typeface="Cambria Math" panose="02040503050406030204" pitchFamily="18" charset="0"/>
                                  </a:rPr>
                                  <m:t>𝐴</m:t>
                                </m:r>
                              </m:sub>
                            </m:sSub>
                            <m:d>
                              <m:dPr>
                                <m:ctrlPr>
                                  <a:rPr lang="en-US" altLang="zh-CN" i="1">
                                    <a:solidFill>
                                      <a:schemeClr val="tx1"/>
                                    </a:solidFill>
                                    <a:latin typeface="Cambria Math" panose="02040503050406030204" pitchFamily="18" charset="0"/>
                                  </a:rPr>
                                </m:ctrlPr>
                              </m:dPr>
                              <m:e>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𝑥</m:t>
                                    </m:r>
                                  </m:e>
                                  <m:sup>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𝑘</m:t>
                                        </m:r>
                                      </m:e>
                                    </m:d>
                                  </m:sup>
                                </m:sSup>
                              </m:e>
                            </m:d>
                          </m:den>
                        </m:f>
                      </m:e>
                    </m:nary>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s</m:t>
                    </m:r>
                    <m:r>
                      <a:rPr lang="en-US" altLang="zh-CN" b="0" i="0" smtClean="0">
                        <a:solidFill>
                          <a:schemeClr val="tx1"/>
                        </a:solidFill>
                        <a:latin typeface="Cambria Math" panose="02040503050406030204" pitchFamily="18" charset="0"/>
                      </a:rPr>
                      <m:t>.</m:t>
                    </m:r>
                    <m:r>
                      <m:rPr>
                        <m:sty m:val="p"/>
                      </m:rPr>
                      <a:rPr lang="en-US" altLang="zh-CN" b="0" i="0" smtClean="0">
                        <a:solidFill>
                          <a:schemeClr val="tx1"/>
                        </a:solidFill>
                        <a:latin typeface="Cambria Math" panose="02040503050406030204" pitchFamily="18" charset="0"/>
                      </a:rPr>
                      <m:t>t</m:t>
                    </m:r>
                    <m:r>
                      <a:rPr lang="en-US" altLang="zh-CN" b="0" i="0" smtClean="0">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𝑥</m:t>
                        </m:r>
                      </m:e>
                      <m:sup>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𝑘</m:t>
                            </m:r>
                          </m:e>
                        </m:d>
                      </m:sup>
                    </m:sSup>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𝑝</m:t>
                        </m:r>
                      </m:e>
                      <m:sub>
                        <m:r>
                          <a:rPr lang="en-US" altLang="zh-CN" b="0" i="1" smtClean="0">
                            <a:solidFill>
                              <a:schemeClr val="tx1"/>
                            </a:solidFill>
                            <a:latin typeface="Cambria Math" panose="02040503050406030204" pitchFamily="18" charset="0"/>
                          </a:rPr>
                          <m:t>𝐴</m:t>
                        </m:r>
                      </m:sub>
                    </m:sSub>
                  </m:oMath>
                </a14:m>
                <a:endParaRPr lang="en-US" altLang="zh-CN" dirty="0" smtClean="0">
                  <a:solidFill>
                    <a:srgbClr val="FF0000"/>
                  </a:solidFill>
                </a:endParaRPr>
              </a:p>
              <a:p>
                <a14:m>
                  <m:oMath xmlns:m="http://schemas.openxmlformats.org/officeDocument/2006/math">
                    <m:r>
                      <a:rPr lang="en-US" altLang="zh-CN" b="0" i="1" smtClean="0">
                        <a:solidFill>
                          <a:schemeClr val="tx1"/>
                        </a:solidFill>
                        <a:latin typeface="Cambria Math" panose="02040503050406030204" pitchFamily="18" charset="0"/>
                      </a:rPr>
                      <m:t>𝑟</m:t>
                    </m:r>
                  </m:oMath>
                </a14:m>
                <a:r>
                  <a:rPr lang="zh-CN" altLang="en-US" dirty="0" smtClean="0">
                    <a:solidFill>
                      <a:schemeClr val="tx1"/>
                    </a:solidFill>
                  </a:rPr>
                  <a:t>的估计非常直接</a:t>
                </a:r>
                <a:endParaRPr lang="zh-CN" alt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60</a:t>
            </a:fld>
            <a:endParaRPr lang="zh-CN" altLang="en-US"/>
          </a:p>
        </p:txBody>
      </p:sp>
    </p:spTree>
    <p:extLst>
      <p:ext uri="{BB962C8B-B14F-4D97-AF65-F5344CB8AC3E}">
        <p14:creationId xmlns:p14="http://schemas.microsoft.com/office/powerpoint/2010/main" val="346216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估计配分函数</a:t>
            </a:r>
          </a:p>
        </p:txBody>
      </p:sp>
      <p:sp>
        <p:nvSpPr>
          <p:cNvPr id="3" name="Content Placeholder 2"/>
          <p:cNvSpPr>
            <a:spLocks noGrp="1"/>
          </p:cNvSpPr>
          <p:nvPr>
            <p:ph idx="1"/>
          </p:nvPr>
        </p:nvSpPr>
        <p:spPr/>
        <p:txBody>
          <a:bodyPr/>
          <a:lstStyle/>
          <a:p>
            <a:r>
              <a:rPr lang="zh-CN" altLang="en-US" dirty="0"/>
              <a:t>若两个模型比</a:t>
            </a:r>
            <a:r>
              <a:rPr lang="zh-CN" altLang="en-US" dirty="0" smtClean="0"/>
              <a:t>较不相似，这个估计的方差很大，质量很低</a:t>
            </a:r>
            <a:endParaRPr lang="en-US" altLang="zh-CN" dirty="0" smtClean="0"/>
          </a:p>
          <a:p>
            <a:r>
              <a:rPr lang="zh-CN" altLang="en-US" dirty="0" smtClean="0">
                <a:solidFill>
                  <a:srgbClr val="FF0000"/>
                </a:solidFill>
              </a:rPr>
              <a:t>退火重要性采样</a:t>
            </a:r>
            <a:r>
              <a:rPr lang="zh-CN" altLang="en-US" dirty="0" smtClean="0"/>
              <a:t>是一种解决方案</a:t>
            </a:r>
            <a:endParaRPr lang="en-US" altLang="zh-CN" dirty="0" smtClean="0"/>
          </a:p>
          <a:p>
            <a:r>
              <a:rPr lang="zh-CN" altLang="en-US" dirty="0"/>
              <a:t>主</a:t>
            </a:r>
            <a:r>
              <a:rPr lang="zh-CN" altLang="en-US" dirty="0" smtClean="0"/>
              <a:t>要通过引入中间分布，来建立两个分布之间的桥梁</a:t>
            </a:r>
            <a:endParaRPr lang="zh-CN" altLang="en-US" dirty="0"/>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61</a:t>
            </a:fld>
            <a:endParaRPr lang="zh-CN" altLang="en-US"/>
          </a:p>
        </p:txBody>
      </p:sp>
    </p:spTree>
    <p:extLst>
      <p:ext uri="{BB962C8B-B14F-4D97-AF65-F5344CB8AC3E}">
        <p14:creationId xmlns:p14="http://schemas.microsoft.com/office/powerpoint/2010/main" val="281435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退</a:t>
            </a:r>
            <a:r>
              <a:rPr lang="zh-CN" altLang="en-US" dirty="0" smtClean="0"/>
              <a:t>火重要性采样</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0</m:t>
                        </m:r>
                      </m:sub>
                    </m:sSub>
                  </m:oMath>
                </a14:m>
                <a:r>
                  <a:rPr lang="zh-CN" altLang="en-US" dirty="0" smtClean="0"/>
                  <a:t>表示提议分布，</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a14:m>
                <a:r>
                  <a:rPr lang="zh-CN" altLang="en-US" dirty="0" smtClean="0"/>
                  <a:t>通过未归一化分布</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oMath>
                </a14:m>
                <a:r>
                  <a:rPr lang="zh-CN" altLang="en-US" dirty="0" smtClean="0"/>
                  <a:t>定义的分布</a:t>
                </a:r>
                <a:endParaRPr lang="en-US" altLang="zh-CN" dirty="0" smtClean="0"/>
              </a:p>
              <a:p>
                <a:r>
                  <a:rPr lang="zh-CN" altLang="en-US" dirty="0"/>
                  <a:t>引</a:t>
                </a:r>
                <a:r>
                  <a:rPr lang="zh-CN" altLang="en-US" dirty="0" smtClean="0"/>
                  <a:t>入中间分布</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𝜂</m:t>
                            </m:r>
                          </m:e>
                          <m:sub>
                            <m:r>
                              <a:rPr lang="en-US" altLang="zh-CN" b="0" i="1" smtClean="0">
                                <a:latin typeface="Cambria Math" panose="02040503050406030204" pitchFamily="18" charset="0"/>
                              </a:rPr>
                              <m:t>0</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𝜂</m:t>
                            </m:r>
                          </m:e>
                          <m:sub>
                            <m:r>
                              <a:rPr lang="en-US" altLang="zh-CN" b="0" i="1" smtClean="0">
                                <a:latin typeface="Cambria Math" panose="02040503050406030204" pitchFamily="18" charset="0"/>
                              </a:rPr>
                              <m:t>𝑛</m:t>
                            </m:r>
                          </m:sub>
                        </m:sSub>
                      </m:sub>
                    </m:sSub>
                  </m:oMath>
                </a14:m>
                <a:r>
                  <a:rPr lang="en-US" altLang="zh-CN" dirty="0" smtClean="0"/>
                  <a:t>, </a:t>
                </a:r>
                <a:r>
                  <a:rPr lang="zh-CN" altLang="en-US" dirty="0" smtClean="0"/>
                  <a:t>其中</a:t>
                </a:r>
                <a14:m>
                  <m:oMath xmlns:m="http://schemas.openxmlformats.org/officeDocument/2006/math">
                    <m:r>
                      <a:rPr lang="en-US" altLang="zh-CN" b="0" i="1" smtClean="0">
                        <a:latin typeface="Cambria Math" panose="02040503050406030204" pitchFamily="18" charset="0"/>
                      </a:rPr>
                      <m:t>0</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𝜂</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𝜂</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𝜂</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𝜂</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=1</m:t>
                    </m:r>
                  </m:oMath>
                </a14:m>
                <a:endParaRPr lang="en-US" altLang="zh-CN" dirty="0" smtClean="0"/>
              </a:p>
              <a:p>
                <a:r>
                  <a:rPr lang="zh-CN" altLang="en-US" dirty="0"/>
                  <a:t>中间分布通过目标分布</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oMath>
                </a14:m>
                <a:r>
                  <a:rPr lang="zh-CN" altLang="en-US" dirty="0"/>
                  <a:t>和提议分布</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0</m:t>
                        </m:r>
                      </m:sub>
                    </m:sSub>
                  </m:oMath>
                </a14:m>
                <a:r>
                  <a:rPr lang="zh-CN" altLang="en-US" dirty="0"/>
                  <a:t>的</a:t>
                </a:r>
                <a:r>
                  <a:rPr lang="zh-CN" altLang="en-US" dirty="0">
                    <a:solidFill>
                      <a:srgbClr val="FF0000"/>
                    </a:solidFill>
                  </a:rPr>
                  <a:t>加权几何平均</a:t>
                </a:r>
                <a:r>
                  <a:rPr lang="zh-CN" altLang="en-US" dirty="0"/>
                  <a:t>来定义：</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1</m:t>
                        </m:r>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𝑗</m:t>
                            </m:r>
                          </m:sub>
                        </m:sSub>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0</m:t>
                        </m:r>
                      </m:sub>
                      <m:sup>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𝑗</m:t>
                            </m:r>
                          </m:sub>
                        </m:sSub>
                      </m:sup>
                    </m:sSubSup>
                  </m:oMath>
                </a14:m>
                <a:endParaRPr lang="en-US" altLang="zh-CN" dirty="0" smtClean="0"/>
              </a:p>
              <a:p>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1</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1</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0</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𝜂</m:t>
                                </m:r>
                              </m:e>
                              <m:sub>
                                <m:r>
                                  <a:rPr lang="en-US" altLang="zh-CN" b="0" i="1" smtClean="0">
                                    <a:latin typeface="Cambria Math" panose="02040503050406030204" pitchFamily="18" charset="0"/>
                                  </a:rPr>
                                  <m:t>1</m:t>
                                </m:r>
                              </m:sub>
                            </m:sSub>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1</m:t>
                                </m:r>
                              </m:sub>
                            </m:sSub>
                          </m:sub>
                        </m:sSub>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1</m:t>
                                </m:r>
                              </m:sub>
                            </m:sSub>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0</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b="0" i="1" smtClean="0">
                                    <a:latin typeface="Cambria Math" panose="02040503050406030204" pitchFamily="18" charset="0"/>
                                  </a:rPr>
                                  <m:t>2</m:t>
                                </m:r>
                              </m:sub>
                            </m:sSub>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1</m:t>
                                </m:r>
                              </m:sub>
                            </m:sSub>
                          </m:sub>
                        </m:sSub>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ub>
                            </m:sSub>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b="0" i="1" smtClean="0">
                                <a:latin typeface="Cambria Math" panose="02040503050406030204" pitchFamily="18" charset="0"/>
                              </a:rPr>
                              <m:t>1</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sub>
                        </m:sSub>
                      </m:den>
                    </m:f>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𝑗</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𝜂</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Sub>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𝜂</m:t>
                                    </m:r>
                                  </m:e>
                                  <m:sub>
                                    <m:r>
                                      <a:rPr lang="en-US" altLang="zh-CN" b="0" i="1" smtClean="0">
                                        <a:latin typeface="Cambria Math" panose="02040503050406030204" pitchFamily="18" charset="0"/>
                                      </a:rPr>
                                      <m:t>𝑗</m:t>
                                    </m:r>
                                  </m:sub>
                                </m:sSub>
                              </m:sub>
                            </m:sSub>
                          </m:den>
                        </m:f>
                      </m:e>
                    </m:nary>
                  </m:oMath>
                </a14:m>
                <a:endParaRPr lang="en-US" altLang="zh-CN" dirty="0" smtClean="0"/>
              </a:p>
              <a:p>
                <a:r>
                  <a:rPr lang="zh-CN" altLang="en-US" dirty="0" smtClean="0"/>
                  <a:t>由于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𝜂</m:t>
                            </m:r>
                          </m:e>
                          <m:sub>
                            <m:r>
                              <a:rPr lang="en-US" altLang="zh-CN" b="0" i="1" smtClean="0">
                                <a:latin typeface="Cambria Math" panose="02040503050406030204" pitchFamily="18" charset="0"/>
                              </a:rPr>
                              <m:t>𝑗</m:t>
                            </m:r>
                          </m:sub>
                        </m:sSub>
                      </m:sub>
                    </m:sSub>
                  </m:oMath>
                </a14:m>
                <a:r>
                  <a:rPr lang="zh-CN" altLang="en-US" dirty="0" smtClean="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𝑝</m:t>
                        </m:r>
                      </m:e>
                      <m: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𝜂</m:t>
                            </m:r>
                          </m:e>
                          <m:sub>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+1</m:t>
                            </m:r>
                          </m:sub>
                        </m:sSub>
                      </m:sub>
                    </m:sSub>
                  </m:oMath>
                </a14:m>
                <a:r>
                  <a:rPr lang="zh-CN" altLang="en-US" dirty="0" smtClean="0"/>
                  <a:t>非常相似，可以用前述的重要性采样来估计</a:t>
                </a:r>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𝜂</m:t>
                                </m:r>
                              </m:e>
                              <m:sub>
                                <m:r>
                                  <a:rPr lang="en-US" altLang="zh-CN" i="1">
                                    <a:latin typeface="Cambria Math" panose="02040503050406030204" pitchFamily="18" charset="0"/>
                                  </a:rPr>
                                  <m:t>𝑗</m:t>
                                </m:r>
                                <m:r>
                                  <a:rPr lang="en-US" altLang="zh-CN" i="1">
                                    <a:latin typeface="Cambria Math" panose="02040503050406030204" pitchFamily="18" charset="0"/>
                                  </a:rPr>
                                  <m:t>+1</m:t>
                                </m:r>
                              </m:sub>
                            </m:sSub>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𝜂</m:t>
                                </m:r>
                              </m:e>
                              <m:sub>
                                <m:r>
                                  <a:rPr lang="en-US" altLang="zh-CN" i="1">
                                    <a:latin typeface="Cambria Math" panose="02040503050406030204" pitchFamily="18" charset="0"/>
                                  </a:rPr>
                                  <m:t>𝑗</m:t>
                                </m:r>
                              </m:sub>
                            </m:sSub>
                          </m:sub>
                        </m:sSub>
                      </m:den>
                    </m:f>
                  </m:oMath>
                </a14:m>
                <a:endParaRPr lang="en-US" altLang="zh-CN" dirty="0" smtClean="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62</a:t>
            </a:fld>
            <a:endParaRPr lang="zh-CN" altLang="en-US"/>
          </a:p>
        </p:txBody>
      </p:sp>
    </p:spTree>
    <p:extLst>
      <p:ext uri="{BB962C8B-B14F-4D97-AF65-F5344CB8AC3E}">
        <p14:creationId xmlns:p14="http://schemas.microsoft.com/office/powerpoint/2010/main" val="380276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退火重要性采样</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通过</a:t>
                </a:r>
                <a:r>
                  <a:rPr lang="en-US" altLang="zh-CN" dirty="0" smtClean="0"/>
                  <a:t>MCMC</a:t>
                </a:r>
                <a:r>
                  <a:rPr lang="zh-CN" altLang="en-US" dirty="0" smtClean="0"/>
                  <a:t>的方法构造转移矩阵，使得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𝑗</m:t>
                            </m:r>
                          </m:sub>
                        </m:sSub>
                      </m:sub>
                    </m:sSub>
                  </m:oMath>
                </a14:m>
                <a:r>
                  <a:rPr lang="zh-CN" altLang="en-US" dirty="0" smtClean="0"/>
                  <a:t>为平稳分布</a:t>
                </a:r>
                <a:endParaRPr lang="en-US" altLang="zh-CN" dirty="0" smtClean="0"/>
              </a:p>
              <a:p>
                <a:r>
                  <a:rPr lang="zh-CN" altLang="en-US" dirty="0"/>
                  <a:t>退</a:t>
                </a:r>
                <a:r>
                  <a:rPr lang="zh-CN" altLang="en-US" dirty="0" smtClean="0"/>
                  <a:t>火重要性采样通过如下方式采样：</a:t>
                </a:r>
                <a:endParaRPr lang="en-US" altLang="zh-CN" dirty="0" smtClean="0"/>
              </a:p>
              <a:p>
                <a:pPr marL="457200" lvl="1" indent="0">
                  <a:buNone/>
                </a:pP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63</a:t>
            </a:fld>
            <a:endParaRPr lang="zh-CN" altLang="en-US"/>
          </a:p>
        </p:txBody>
      </p:sp>
      <p:grpSp>
        <p:nvGrpSpPr>
          <p:cNvPr id="8" name="Group 7"/>
          <p:cNvGrpSpPr/>
          <p:nvPr/>
        </p:nvGrpSpPr>
        <p:grpSpPr>
          <a:xfrm>
            <a:off x="1274054" y="3465835"/>
            <a:ext cx="4276190" cy="2471569"/>
            <a:chOff x="2091005" y="3767194"/>
            <a:chExt cx="4276190" cy="2471569"/>
          </a:xfrm>
        </p:grpSpPr>
        <p:pic>
          <p:nvPicPr>
            <p:cNvPr id="5" name="Picture 4"/>
            <p:cNvPicPr>
              <a:picLocks noChangeAspect="1"/>
            </p:cNvPicPr>
            <p:nvPr/>
          </p:nvPicPr>
          <p:blipFill>
            <a:blip r:embed="rId3"/>
            <a:stretch>
              <a:fillRect/>
            </a:stretch>
          </p:blipFill>
          <p:spPr>
            <a:xfrm>
              <a:off x="2167112" y="3767194"/>
              <a:ext cx="2790476" cy="904762"/>
            </a:xfrm>
            <a:prstGeom prst="rect">
              <a:avLst/>
            </a:prstGeom>
          </p:spPr>
        </p:pic>
        <p:pic>
          <p:nvPicPr>
            <p:cNvPr id="7" name="Picture 6"/>
            <p:cNvPicPr>
              <a:picLocks noChangeAspect="1"/>
            </p:cNvPicPr>
            <p:nvPr/>
          </p:nvPicPr>
          <p:blipFill>
            <a:blip r:embed="rId4"/>
            <a:stretch>
              <a:fillRect/>
            </a:stretch>
          </p:blipFill>
          <p:spPr>
            <a:xfrm>
              <a:off x="2091005" y="4448287"/>
              <a:ext cx="4276190" cy="1790476"/>
            </a:xfrm>
            <a:prstGeom prst="rect">
              <a:avLst/>
            </a:prstGeom>
          </p:spPr>
        </p:pic>
      </p:grpSp>
      <mc:AlternateContent xmlns:mc="http://schemas.openxmlformats.org/markup-compatibility/2006" xmlns:a14="http://schemas.microsoft.com/office/drawing/2010/main">
        <mc:Choice Requires="a14">
          <p:sp>
            <p:nvSpPr>
              <p:cNvPr id="9" name="TextBox 8"/>
              <p:cNvSpPr txBox="1"/>
              <p:nvPr/>
            </p:nvSpPr>
            <p:spPr>
              <a:xfrm>
                <a:off x="5833426" y="3340169"/>
                <a:ext cx="5905405" cy="806759"/>
              </a:xfrm>
              <a:prstGeom prst="rect">
                <a:avLst/>
              </a:prstGeom>
              <a:noFill/>
            </p:spPr>
            <p:txBody>
              <a:bodyPr wrap="square" rtlCol="0">
                <a:spAutoFit/>
              </a:bodyPr>
              <a:lstStyle/>
              <a:p>
                <a:r>
                  <a:rPr lang="zh-CN" altLang="en-US" sz="2000" dirty="0" smtClean="0"/>
                  <a:t>样本</a:t>
                </a:r>
                <a:r>
                  <a:rPr lang="en-US" altLang="zh-CN" sz="2000" i="1" dirty="0" smtClean="0"/>
                  <a:t>k</a:t>
                </a:r>
                <a:r>
                  <a:rPr lang="zh-CN" altLang="en-US" sz="2000" dirty="0" smtClean="0"/>
                  <a:t>的重要性</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𝑤</m:t>
                        </m:r>
                      </m:e>
                      <m: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𝑘</m:t>
                            </m:r>
                          </m:e>
                        </m:d>
                      </m:sup>
                    </m:sSup>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𝑝</m:t>
                                </m:r>
                              </m:e>
                            </m:acc>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𝜂</m:t>
                                </m:r>
                              </m:e>
                              <m:sub>
                                <m:r>
                                  <a:rPr lang="en-US" altLang="zh-CN" sz="2000" b="0" i="1" smtClean="0">
                                    <a:latin typeface="Cambria Math" panose="02040503050406030204" pitchFamily="18" charset="0"/>
                                  </a:rPr>
                                  <m:t>1</m:t>
                                </m:r>
                              </m:sub>
                            </m:sSub>
                          </m:sub>
                        </m:sSub>
                        <m:d>
                          <m:dPr>
                            <m:ctrlPr>
                              <a:rPr lang="en-US" altLang="zh-CN" sz="2000" b="0" i="1" smtClean="0">
                                <a:latin typeface="Cambria Math" panose="02040503050406030204" pitchFamily="18" charset="0"/>
                              </a:rPr>
                            </m:ctrlPr>
                          </m:dPr>
                          <m:e>
                            <m:sSubSup>
                              <m:sSubSupPr>
                                <m:ctrlPr>
                                  <a:rPr lang="en-US" altLang="zh-CN" sz="2000" b="0" i="1" smtClean="0">
                                    <a:solidFill>
                                      <a:srgbClr val="FF0000"/>
                                    </a:solidFill>
                                    <a:latin typeface="Cambria Math" panose="02040503050406030204" pitchFamily="18" charset="0"/>
                                  </a:rPr>
                                </m:ctrlPr>
                              </m:sSubSupPr>
                              <m:e>
                                <m:r>
                                  <a:rPr lang="en-US" altLang="zh-CN" sz="2000" b="0" i="1" smtClean="0">
                                    <a:solidFill>
                                      <a:srgbClr val="FF0000"/>
                                    </a:solidFill>
                                    <a:latin typeface="Cambria Math" panose="02040503050406030204" pitchFamily="18" charset="0"/>
                                  </a:rPr>
                                  <m:t>𝑥</m:t>
                                </m:r>
                              </m:e>
                              <m:sub>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𝜂</m:t>
                                    </m:r>
                                  </m:e>
                                  <m:sub>
                                    <m:r>
                                      <a:rPr lang="en-US" altLang="zh-CN" sz="2000" b="0" i="1" smtClean="0">
                                        <a:solidFill>
                                          <a:srgbClr val="FF0000"/>
                                        </a:solidFill>
                                        <a:latin typeface="Cambria Math" panose="02040503050406030204" pitchFamily="18" charset="0"/>
                                      </a:rPr>
                                      <m:t>1</m:t>
                                    </m:r>
                                  </m:sub>
                                </m:sSub>
                              </m:sub>
                              <m:sup>
                                <m:d>
                                  <m:dPr>
                                    <m:ctrlPr>
                                      <a:rPr lang="en-US" altLang="zh-CN" sz="2000" b="0" i="1" smtClean="0">
                                        <a:solidFill>
                                          <a:srgbClr val="FF0000"/>
                                        </a:solidFill>
                                        <a:latin typeface="Cambria Math" panose="02040503050406030204" pitchFamily="18" charset="0"/>
                                      </a:rPr>
                                    </m:ctrlPr>
                                  </m:dPr>
                                  <m:e>
                                    <m:r>
                                      <a:rPr lang="en-US" altLang="zh-CN" sz="2000" b="0" i="1" smtClean="0">
                                        <a:solidFill>
                                          <a:srgbClr val="FF0000"/>
                                        </a:solidFill>
                                        <a:latin typeface="Cambria Math" panose="02040503050406030204" pitchFamily="18" charset="0"/>
                                      </a:rPr>
                                      <m:t>𝑘</m:t>
                                    </m:r>
                                  </m:e>
                                </m:d>
                              </m:sup>
                            </m:sSubSup>
                          </m:e>
                        </m:d>
                      </m:num>
                      <m:den>
                        <m:sSub>
                          <m:sSubPr>
                            <m:ctrlPr>
                              <a:rPr lang="en-US" altLang="zh-CN" sz="2000" i="1">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i="1">
                                    <a:latin typeface="Cambria Math" panose="02040503050406030204" pitchFamily="18" charset="0"/>
                                  </a:rPr>
                                  <m:t>𝑝</m:t>
                                </m:r>
                              </m:e>
                            </m:acc>
                          </m:e>
                          <m:sub>
                            <m:r>
                              <a:rPr lang="en-US" altLang="zh-CN" sz="2000" b="0" i="1" smtClean="0">
                                <a:latin typeface="Cambria Math" panose="02040503050406030204" pitchFamily="18" charset="0"/>
                              </a:rPr>
                              <m:t>0</m:t>
                            </m:r>
                          </m:sub>
                        </m:sSub>
                        <m:d>
                          <m:dPr>
                            <m:ctrlPr>
                              <a:rPr lang="en-US" altLang="zh-CN" sz="2000" i="1">
                                <a:latin typeface="Cambria Math" panose="02040503050406030204" pitchFamily="18" charset="0"/>
                              </a:rPr>
                            </m:ctrlPr>
                          </m:dPr>
                          <m:e>
                            <m:sSubSup>
                              <m:sSubSupPr>
                                <m:ctrlPr>
                                  <a:rPr lang="en-US" altLang="zh-CN" sz="2000" i="1" smtClean="0">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𝑥</m:t>
                                </m:r>
                              </m:e>
                              <m:sub>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𝜂</m:t>
                                    </m:r>
                                  </m:e>
                                  <m:sub>
                                    <m:r>
                                      <a:rPr lang="en-US" altLang="zh-CN" sz="2000" i="1">
                                        <a:solidFill>
                                          <a:srgbClr val="FF0000"/>
                                        </a:solidFill>
                                        <a:latin typeface="Cambria Math" panose="02040503050406030204" pitchFamily="18" charset="0"/>
                                      </a:rPr>
                                      <m:t>1</m:t>
                                    </m:r>
                                  </m:sub>
                                </m:sSub>
                              </m:sub>
                              <m:sup>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panose="02040503050406030204" pitchFamily="18" charset="0"/>
                                      </a:rPr>
                                      <m:t>𝑘</m:t>
                                    </m:r>
                                  </m:e>
                                </m:d>
                              </m:sup>
                            </m:sSubSup>
                          </m:e>
                        </m:d>
                      </m:den>
                    </m:f>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𝑝</m:t>
                                </m:r>
                              </m:e>
                            </m:acc>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𝜂</m:t>
                                </m:r>
                              </m:e>
                              <m:sub>
                                <m:r>
                                  <a:rPr lang="en-US" altLang="zh-CN" sz="2000" b="0" i="1" smtClean="0">
                                    <a:latin typeface="Cambria Math" panose="02040503050406030204" pitchFamily="18" charset="0"/>
                                  </a:rPr>
                                  <m:t>2</m:t>
                                </m:r>
                              </m:sub>
                            </m:sSub>
                          </m:sub>
                        </m:sSub>
                        <m:d>
                          <m:dPr>
                            <m:ctrlPr>
                              <a:rPr lang="en-US" altLang="zh-CN" sz="2000" i="1">
                                <a:latin typeface="Cambria Math" panose="02040503050406030204" pitchFamily="18" charset="0"/>
                              </a:rPr>
                            </m:ctrlPr>
                          </m:dPr>
                          <m:e>
                            <m:sSubSup>
                              <m:sSubSupPr>
                                <m:ctrlPr>
                                  <a:rPr lang="en-US" altLang="zh-CN" sz="2000" i="1" smtClean="0">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𝑥</m:t>
                                </m:r>
                              </m:e>
                              <m:sub>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𝜂</m:t>
                                    </m:r>
                                  </m:e>
                                  <m:sub>
                                    <m:r>
                                      <a:rPr lang="en-US" altLang="zh-CN" sz="2000" b="0" i="1" smtClean="0">
                                        <a:solidFill>
                                          <a:srgbClr val="FF0000"/>
                                        </a:solidFill>
                                        <a:latin typeface="Cambria Math" panose="02040503050406030204" pitchFamily="18" charset="0"/>
                                      </a:rPr>
                                      <m:t>2</m:t>
                                    </m:r>
                                  </m:sub>
                                </m:sSub>
                              </m:sub>
                              <m:sup>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panose="02040503050406030204" pitchFamily="18" charset="0"/>
                                      </a:rPr>
                                      <m:t>𝑘</m:t>
                                    </m:r>
                                  </m:e>
                                </m:d>
                              </m:sup>
                            </m:sSubSup>
                          </m:e>
                        </m:d>
                      </m:num>
                      <m:den>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𝑝</m:t>
                                </m:r>
                              </m:e>
                            </m:acc>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𝜂</m:t>
                                </m:r>
                              </m:e>
                              <m:sub>
                                <m:r>
                                  <a:rPr lang="en-US" altLang="zh-CN" sz="2000" b="0" i="1" smtClean="0">
                                    <a:latin typeface="Cambria Math" panose="02040503050406030204" pitchFamily="18" charset="0"/>
                                  </a:rPr>
                                  <m:t>1</m:t>
                                </m:r>
                              </m:sub>
                            </m:sSub>
                          </m:sub>
                        </m:sSub>
                        <m:d>
                          <m:dPr>
                            <m:ctrlPr>
                              <a:rPr lang="en-US" altLang="zh-CN" sz="2000" i="1">
                                <a:latin typeface="Cambria Math" panose="02040503050406030204" pitchFamily="18" charset="0"/>
                              </a:rPr>
                            </m:ctrlPr>
                          </m:dPr>
                          <m:e>
                            <m:sSubSup>
                              <m:sSubSupPr>
                                <m:ctrlPr>
                                  <a:rPr lang="en-US" altLang="zh-CN" sz="2000" i="1" smtClean="0">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𝑥</m:t>
                                </m:r>
                              </m:e>
                              <m:sub>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𝜂</m:t>
                                    </m:r>
                                  </m:e>
                                  <m:sub>
                                    <m:r>
                                      <a:rPr lang="en-US" altLang="zh-CN" sz="2000" b="0" i="1" smtClean="0">
                                        <a:solidFill>
                                          <a:srgbClr val="FF0000"/>
                                        </a:solidFill>
                                        <a:latin typeface="Cambria Math" panose="02040503050406030204" pitchFamily="18" charset="0"/>
                                      </a:rPr>
                                      <m:t>2</m:t>
                                    </m:r>
                                  </m:sub>
                                </m:sSub>
                              </m:sub>
                              <m:sup>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panose="02040503050406030204" pitchFamily="18" charset="0"/>
                                      </a:rPr>
                                      <m:t>𝑘</m:t>
                                    </m:r>
                                  </m:e>
                                </m:d>
                              </m:sup>
                            </m:sSubSup>
                          </m:e>
                        </m:d>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𝑝</m:t>
                                </m:r>
                              </m:e>
                            </m:acc>
                          </m:e>
                          <m:sub>
                            <m:r>
                              <a:rPr lang="en-US" altLang="zh-CN" sz="2000" b="0" i="1" smtClean="0">
                                <a:latin typeface="Cambria Math" panose="02040503050406030204" pitchFamily="18" charset="0"/>
                              </a:rPr>
                              <m:t>1</m:t>
                            </m:r>
                          </m:sub>
                        </m:sSub>
                        <m:d>
                          <m:dPr>
                            <m:ctrlPr>
                              <a:rPr lang="en-US" altLang="zh-CN" sz="2000" i="1">
                                <a:latin typeface="Cambria Math" panose="02040503050406030204" pitchFamily="18" charset="0"/>
                              </a:rPr>
                            </m:ctrlPr>
                          </m:dPr>
                          <m:e>
                            <m:sSubSup>
                              <m:sSubSupPr>
                                <m:ctrlPr>
                                  <a:rPr lang="en-US" altLang="zh-CN" sz="2000" i="1" smtClean="0">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𝑥</m:t>
                                </m:r>
                              </m:e>
                              <m:sub>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𝜂</m:t>
                                    </m:r>
                                  </m:e>
                                  <m:sub>
                                    <m:r>
                                      <a:rPr lang="en-US" altLang="zh-CN" sz="2000" i="1">
                                        <a:solidFill>
                                          <a:srgbClr val="FF0000"/>
                                        </a:solidFill>
                                        <a:latin typeface="Cambria Math" panose="02040503050406030204" pitchFamily="18" charset="0"/>
                                      </a:rPr>
                                      <m:t>𝑛</m:t>
                                    </m:r>
                                  </m:sub>
                                </m:sSub>
                              </m:sub>
                              <m:sup>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panose="02040503050406030204" pitchFamily="18" charset="0"/>
                                      </a:rPr>
                                      <m:t>𝑘</m:t>
                                    </m:r>
                                  </m:e>
                                </m:d>
                              </m:sup>
                            </m:sSubSup>
                          </m:e>
                        </m:d>
                      </m:num>
                      <m:den>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𝑝</m:t>
                                </m:r>
                              </m:e>
                            </m:acc>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𝜂</m:t>
                                </m:r>
                              </m:e>
                              <m:sub>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sub>
                            </m:sSub>
                          </m:sub>
                        </m:sSub>
                        <m:d>
                          <m:dPr>
                            <m:ctrlPr>
                              <a:rPr lang="en-US" altLang="zh-CN" sz="2000" i="1">
                                <a:latin typeface="Cambria Math" panose="02040503050406030204" pitchFamily="18" charset="0"/>
                              </a:rPr>
                            </m:ctrlPr>
                          </m:dPr>
                          <m:e>
                            <m:sSubSup>
                              <m:sSubSupPr>
                                <m:ctrlPr>
                                  <a:rPr lang="en-US" altLang="zh-CN" sz="2000" i="1" smtClean="0">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𝑥</m:t>
                                </m:r>
                              </m:e>
                              <m:sub>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𝜂</m:t>
                                    </m:r>
                                  </m:e>
                                  <m:sub>
                                    <m:r>
                                      <a:rPr lang="en-US" altLang="zh-CN" sz="2000" b="0" i="1" smtClean="0">
                                        <a:solidFill>
                                          <a:srgbClr val="FF0000"/>
                                        </a:solidFill>
                                        <a:latin typeface="Cambria Math" panose="02040503050406030204" pitchFamily="18" charset="0"/>
                                      </a:rPr>
                                      <m:t>𝑛</m:t>
                                    </m:r>
                                  </m:sub>
                                </m:sSub>
                              </m:sub>
                              <m:sup>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panose="02040503050406030204" pitchFamily="18" charset="0"/>
                                      </a:rPr>
                                      <m:t>𝑘</m:t>
                                    </m:r>
                                  </m:e>
                                </m:d>
                              </m:sup>
                            </m:sSubSup>
                          </m:e>
                        </m:d>
                      </m:den>
                    </m:f>
                  </m:oMath>
                </a14:m>
                <a:endParaRPr lang="zh-CN" alt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5833426" y="3340169"/>
                <a:ext cx="5905405" cy="806759"/>
              </a:xfrm>
              <a:prstGeom prst="rect">
                <a:avLst/>
              </a:prstGeom>
              <a:blipFill>
                <a:blip r:embed="rId5"/>
                <a:stretch>
                  <a:fillRect l="-11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570834" y="4807007"/>
                <a:ext cx="3990975" cy="8712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1</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𝐾</m:t>
                          </m:r>
                        </m:den>
                      </m:f>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𝐾</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sup>
                          </m:sSup>
                        </m:e>
                      </m:nary>
                    </m:oMath>
                  </m:oMathPara>
                </a14:m>
                <a:endParaRPr lang="zh-CN"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570834" y="4807007"/>
                <a:ext cx="3990975" cy="871201"/>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153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退火重要性采样</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退火重要性采样</a:t>
                </a:r>
                <a:r>
                  <a:rPr lang="zh-CN" altLang="en-US" dirty="0"/>
                  <a:t>对</a:t>
                </a:r>
                <a:r>
                  <a:rPr lang="zh-CN" altLang="en-US" dirty="0" smtClean="0"/>
                  <a:t>应扩展空间上的简单重要采样</a:t>
                </a:r>
                <a:endParaRPr lang="en-US" altLang="zh-CN" dirty="0" smtClean="0"/>
              </a:p>
              <a:p>
                <a:r>
                  <a:rPr lang="zh-CN" altLang="en-US" dirty="0" smtClean="0"/>
                  <a:t>从乘积空间</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𝜂</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𝜂</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oMath>
                </a14:m>
                <a:r>
                  <a:rPr lang="zh-CN" altLang="en-US" dirty="0" smtClean="0"/>
                  <a:t>中采样</a:t>
                </a:r>
                <a:endParaRPr lang="en-US" altLang="zh-CN" dirty="0" smtClean="0"/>
              </a:p>
              <a:p>
                <a:r>
                  <a:rPr lang="zh-CN" altLang="en-US" dirty="0" smtClean="0"/>
                  <a:t>在扩展空间中的概率分布定义为</a:t>
                </a:r>
                <a:endParaRPr lang="en-US" altLang="zh-CN" dirty="0" smtClean="0"/>
              </a:p>
              <a:p>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𝑝</m:t>
                        </m:r>
                      </m:e>
                    </m:acc>
                    <m:d>
                      <m:dPr>
                        <m:ctrlPr>
                          <a:rPr lang="en-US" altLang="zh-CN" sz="2000" b="0" i="1" dirty="0"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𝜂</m:t>
                                </m:r>
                              </m:e>
                              <m:sub>
                                <m:r>
                                  <a:rPr lang="en-US" altLang="zh-CN" sz="2000" i="1">
                                    <a:latin typeface="Cambria Math" panose="02040503050406030204" pitchFamily="18" charset="0"/>
                                  </a:rPr>
                                  <m:t>1</m:t>
                                </m:r>
                              </m:sub>
                            </m:sSub>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𝜂</m:t>
                                </m:r>
                              </m:e>
                              <m:sub>
                                <m:r>
                                  <a:rPr lang="en-US" altLang="zh-CN" sz="2000" i="1">
                                    <a:latin typeface="Cambria Math" panose="02040503050406030204" pitchFamily="18" charset="0"/>
                                  </a:rPr>
                                  <m:t>𝑛</m:t>
                                </m:r>
                                <m:r>
                                  <a:rPr lang="en-US" altLang="zh-CN" sz="2000" i="1">
                                    <a:latin typeface="Cambria Math" panose="02040503050406030204" pitchFamily="18" charset="0"/>
                                  </a:rPr>
                                  <m:t>−1</m:t>
                                </m:r>
                              </m:sub>
                            </m:sSub>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e>
                    </m:d>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acc>
                          <m:accPr>
                            <m:chr m:val="̃"/>
                            <m:ctrlPr>
                              <a:rPr lang="en-US" altLang="zh-CN" sz="2000" b="0" i="1" dirty="0" smtClean="0">
                                <a:latin typeface="Cambria Math" panose="02040503050406030204" pitchFamily="18" charset="0"/>
                              </a:rPr>
                            </m:ctrlPr>
                          </m:accPr>
                          <m:e>
                            <m:r>
                              <a:rPr lang="en-US" altLang="zh-CN" sz="2000" b="0" i="1" dirty="0" smtClean="0">
                                <a:latin typeface="Cambria Math" panose="02040503050406030204" pitchFamily="18" charset="0"/>
                              </a:rPr>
                              <m:t>𝑝</m:t>
                            </m:r>
                          </m:e>
                        </m:acc>
                      </m:e>
                      <m:sub>
                        <m:r>
                          <a:rPr lang="en-US" altLang="zh-CN" sz="2000" b="0" i="1" dirty="0" smtClean="0">
                            <a:latin typeface="Cambria Math" panose="02040503050406030204" pitchFamily="18" charset="0"/>
                          </a:rPr>
                          <m:t>1</m:t>
                        </m:r>
                      </m:sub>
                    </m:sSub>
                    <m:d>
                      <m:dPr>
                        <m:ctrlPr>
                          <a:rPr lang="en-US" altLang="zh-CN" sz="2000" b="0" i="1" dirty="0" smtClean="0">
                            <a:latin typeface="Cambria Math" panose="02040503050406030204" pitchFamily="18" charset="0"/>
                          </a:rPr>
                        </m:ctrlPr>
                      </m:dPr>
                      <m:e>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𝑥</m:t>
                            </m:r>
                          </m:e>
                          <m:sub>
                            <m:r>
                              <a:rPr lang="en-US" altLang="zh-CN" sz="2000" b="0" i="1" dirty="0" smtClean="0">
                                <a:latin typeface="Cambria Math" panose="02040503050406030204" pitchFamily="18" charset="0"/>
                              </a:rPr>
                              <m:t>1</m:t>
                            </m:r>
                          </m:sub>
                        </m:sSub>
                      </m:e>
                    </m:d>
                    <m:sSub>
                      <m:sSubPr>
                        <m:ctrlPr>
                          <a:rPr lang="en-US" altLang="zh-CN" sz="2000" b="0" i="1" dirty="0" smtClean="0">
                            <a:latin typeface="Cambria Math" panose="02040503050406030204" pitchFamily="18" charset="0"/>
                          </a:rPr>
                        </m:ctrlPr>
                      </m:sSubPr>
                      <m:e>
                        <m:acc>
                          <m:accPr>
                            <m:chr m:val="̃"/>
                            <m:ctrlPr>
                              <a:rPr lang="en-US" altLang="zh-CN" sz="2000" b="0" i="1" dirty="0" smtClean="0">
                                <a:latin typeface="Cambria Math" panose="02040503050406030204" pitchFamily="18" charset="0"/>
                              </a:rPr>
                            </m:ctrlPr>
                          </m:accPr>
                          <m:e>
                            <m:r>
                              <a:rPr lang="en-US" altLang="zh-CN" sz="2000" b="0" i="1" dirty="0" smtClean="0">
                                <a:latin typeface="Cambria Math" panose="02040503050406030204" pitchFamily="18" charset="0"/>
                              </a:rPr>
                              <m:t>𝑇</m:t>
                            </m:r>
                          </m:e>
                        </m:acc>
                      </m:e>
                      <m:sub>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𝜂</m:t>
                            </m:r>
                          </m:e>
                          <m:sub>
                            <m:r>
                              <a:rPr lang="en-US" altLang="zh-CN" sz="2000" i="1" dirty="0">
                                <a:latin typeface="Cambria Math" panose="02040503050406030204" pitchFamily="18" charset="0"/>
                              </a:rPr>
                              <m:t>𝑛</m:t>
                            </m:r>
                            <m:r>
                              <a:rPr lang="en-US" altLang="zh-CN" sz="2000" i="1" dirty="0">
                                <a:latin typeface="Cambria Math" panose="02040503050406030204" pitchFamily="18" charset="0"/>
                              </a:rPr>
                              <m:t>−1</m:t>
                            </m:r>
                          </m:sub>
                        </m:sSub>
                      </m:sub>
                    </m:sSub>
                    <m:d>
                      <m:dPr>
                        <m:ctrlPr>
                          <a:rPr lang="en-US" altLang="zh-CN" sz="2000" b="0" i="1" dirty="0" smtClean="0">
                            <a:latin typeface="Cambria Math" panose="02040503050406030204" pitchFamily="18" charset="0"/>
                          </a:rPr>
                        </m:ctrlPr>
                      </m:dPr>
                      <m:e>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𝑥</m:t>
                            </m:r>
                          </m:e>
                          <m:sub>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𝜂</m:t>
                                </m:r>
                              </m:e>
                              <m:sub>
                                <m:r>
                                  <a:rPr lang="en-US" altLang="zh-CN" sz="2000" b="0" i="1" dirty="0" smtClean="0">
                                    <a:latin typeface="Cambria Math" panose="02040503050406030204" pitchFamily="18" charset="0"/>
                                  </a:rPr>
                                  <m:t>𝑛</m:t>
                                </m:r>
                                <m:r>
                                  <a:rPr lang="en-US" altLang="zh-CN" sz="2000" b="0" i="1" dirty="0" smtClean="0">
                                    <a:latin typeface="Cambria Math" panose="02040503050406030204" pitchFamily="18" charset="0"/>
                                  </a:rPr>
                                  <m:t>−1</m:t>
                                </m:r>
                              </m:sub>
                            </m:sSub>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𝑥</m:t>
                            </m:r>
                          </m:e>
                          <m:sub>
                            <m:r>
                              <a:rPr lang="en-US" altLang="zh-CN" sz="2000" b="0" i="1" dirty="0" smtClean="0">
                                <a:latin typeface="Cambria Math" panose="02040503050406030204" pitchFamily="18" charset="0"/>
                              </a:rPr>
                              <m:t>1</m:t>
                            </m:r>
                          </m:sub>
                        </m:sSub>
                      </m:e>
                    </m:d>
                    <m:sSub>
                      <m:sSubPr>
                        <m:ctrlPr>
                          <a:rPr lang="en-US" altLang="zh-CN" sz="2000" i="1" dirty="0">
                            <a:latin typeface="Cambria Math" panose="02040503050406030204" pitchFamily="18" charset="0"/>
                          </a:rPr>
                        </m:ctrlPr>
                      </m:sSubPr>
                      <m:e>
                        <m:acc>
                          <m:accPr>
                            <m:chr m:val="̃"/>
                            <m:ctrlPr>
                              <a:rPr lang="en-US" altLang="zh-CN" sz="2000" i="1" dirty="0">
                                <a:latin typeface="Cambria Math" panose="02040503050406030204" pitchFamily="18" charset="0"/>
                              </a:rPr>
                            </m:ctrlPr>
                          </m:accPr>
                          <m:e>
                            <m:r>
                              <a:rPr lang="en-US" altLang="zh-CN" sz="2000" i="1" dirty="0">
                                <a:latin typeface="Cambria Math" panose="02040503050406030204" pitchFamily="18" charset="0"/>
                              </a:rPr>
                              <m:t>𝑇</m:t>
                            </m:r>
                          </m:e>
                        </m:acc>
                      </m:e>
                      <m:sub>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𝜂</m:t>
                            </m:r>
                          </m:e>
                          <m:sub>
                            <m:r>
                              <a:rPr lang="en-US" altLang="zh-CN" sz="2000" i="1" dirty="0">
                                <a:latin typeface="Cambria Math" panose="02040503050406030204" pitchFamily="18" charset="0"/>
                              </a:rPr>
                              <m:t>𝑛</m:t>
                            </m:r>
                            <m:r>
                              <a:rPr lang="en-US" altLang="zh-CN" sz="2000" i="1" dirty="0">
                                <a:latin typeface="Cambria Math" panose="02040503050406030204" pitchFamily="18" charset="0"/>
                              </a:rPr>
                              <m:t>−2</m:t>
                            </m:r>
                          </m:sub>
                        </m:sSub>
                      </m:sub>
                    </m:sSub>
                    <m:d>
                      <m:dPr>
                        <m:ctrlPr>
                          <a:rPr lang="en-US" altLang="zh-CN" sz="2000" i="1" dirty="0">
                            <a:latin typeface="Cambria Math" panose="02040503050406030204" pitchFamily="18" charset="0"/>
                          </a:rPr>
                        </m:ctrlPr>
                      </m:dPr>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𝜂</m:t>
                                </m:r>
                              </m:e>
                              <m:sub>
                                <m:r>
                                  <a:rPr lang="en-US" altLang="zh-CN" sz="2000" i="1" dirty="0">
                                    <a:latin typeface="Cambria Math" panose="02040503050406030204" pitchFamily="18" charset="0"/>
                                  </a:rPr>
                                  <m:t>𝑛</m:t>
                                </m:r>
                                <m:r>
                                  <a:rPr lang="en-US" altLang="zh-CN" sz="2000" i="1" dirty="0">
                                    <a:latin typeface="Cambria Math" panose="02040503050406030204" pitchFamily="18" charset="0"/>
                                  </a:rPr>
                                  <m:t>−2</m:t>
                                </m:r>
                              </m:sub>
                            </m:sSub>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𝜂</m:t>
                                </m:r>
                              </m:e>
                              <m:sub>
                                <m:r>
                                  <a:rPr lang="en-US" altLang="zh-CN" sz="2000" i="1" dirty="0">
                                    <a:latin typeface="Cambria Math" panose="02040503050406030204" pitchFamily="18" charset="0"/>
                                  </a:rPr>
                                  <m:t>𝑛</m:t>
                                </m:r>
                                <m:r>
                                  <a:rPr lang="en-US" altLang="zh-CN" sz="2000" i="1" dirty="0">
                                    <a:latin typeface="Cambria Math" panose="02040503050406030204" pitchFamily="18" charset="0"/>
                                  </a:rPr>
                                  <m:t>−1</m:t>
                                </m:r>
                              </m:sub>
                            </m:sSub>
                          </m:sub>
                        </m:sSub>
                      </m:e>
                    </m:d>
                    <m:r>
                      <a:rPr lang="en-US" altLang="zh-CN" sz="2000" b="0" i="1" dirty="0" smtClean="0">
                        <a:latin typeface="Cambria Math" panose="02040503050406030204" pitchFamily="18" charset="0"/>
                      </a:rPr>
                      <m:t>⋯</m:t>
                    </m:r>
                    <m:sSub>
                      <m:sSubPr>
                        <m:ctrlPr>
                          <a:rPr lang="en-US" altLang="zh-CN" sz="2000" i="1" dirty="0">
                            <a:latin typeface="Cambria Math" panose="02040503050406030204" pitchFamily="18" charset="0"/>
                          </a:rPr>
                        </m:ctrlPr>
                      </m:sSubPr>
                      <m:e>
                        <m:acc>
                          <m:accPr>
                            <m:chr m:val="̃"/>
                            <m:ctrlPr>
                              <a:rPr lang="en-US" altLang="zh-CN" sz="2000" i="1" dirty="0">
                                <a:latin typeface="Cambria Math" panose="02040503050406030204" pitchFamily="18" charset="0"/>
                              </a:rPr>
                            </m:ctrlPr>
                          </m:accPr>
                          <m:e>
                            <m:r>
                              <a:rPr lang="en-US" altLang="zh-CN" sz="2000" i="1" dirty="0">
                                <a:latin typeface="Cambria Math" panose="02040503050406030204" pitchFamily="18" charset="0"/>
                              </a:rPr>
                              <m:t>𝑇</m:t>
                            </m:r>
                          </m:e>
                        </m:acc>
                      </m:e>
                      <m:sub>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𝜂</m:t>
                            </m:r>
                          </m:e>
                          <m:sub>
                            <m:r>
                              <a:rPr lang="en-US" altLang="zh-CN" sz="2000" b="0" i="1" dirty="0" smtClean="0">
                                <a:latin typeface="Cambria Math" panose="02040503050406030204" pitchFamily="18" charset="0"/>
                              </a:rPr>
                              <m:t>1</m:t>
                            </m:r>
                          </m:sub>
                        </m:sSub>
                      </m:sub>
                    </m:sSub>
                    <m:d>
                      <m:dPr>
                        <m:ctrlPr>
                          <a:rPr lang="en-US" altLang="zh-CN" sz="2000" i="1" dirty="0">
                            <a:latin typeface="Cambria Math" panose="02040503050406030204" pitchFamily="18" charset="0"/>
                          </a:rPr>
                        </m:ctrlPr>
                      </m:dPr>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𝜂</m:t>
                                </m:r>
                              </m:e>
                              <m:sub>
                                <m:r>
                                  <a:rPr lang="en-US" altLang="zh-CN" sz="2000" b="0" i="1" dirty="0" smtClean="0">
                                    <a:latin typeface="Cambria Math" panose="02040503050406030204" pitchFamily="18" charset="0"/>
                                  </a:rPr>
                                  <m:t>1</m:t>
                                </m:r>
                              </m:sub>
                            </m:sSub>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𝜂</m:t>
                                </m:r>
                              </m:e>
                              <m:sub>
                                <m:r>
                                  <a:rPr lang="en-US" altLang="zh-CN" sz="2000" b="0" i="1" dirty="0" smtClean="0">
                                    <a:latin typeface="Cambria Math" panose="02040503050406030204" pitchFamily="18" charset="0"/>
                                  </a:rPr>
                                  <m:t>2</m:t>
                                </m:r>
                              </m:sub>
                            </m:sSub>
                          </m:sub>
                        </m:sSub>
                      </m:e>
                    </m:d>
                  </m:oMath>
                </a14:m>
                <a:endParaRPr lang="en-US" altLang="zh-CN" sz="2000" dirty="0" smtClean="0"/>
              </a:p>
              <a:p>
                <a:r>
                  <a:rPr lang="zh-CN" altLang="en-US" dirty="0"/>
                  <a:t>其中</a:t>
                </a:r>
                <a14:m>
                  <m:oMath xmlns:m="http://schemas.openxmlformats.org/officeDocument/2006/math">
                    <m:sSub>
                      <m:sSubPr>
                        <m:ctrlPr>
                          <a:rPr lang="en-US" altLang="zh-CN" sz="2000" i="1" dirty="0">
                            <a:latin typeface="Cambria Math" panose="02040503050406030204" pitchFamily="18" charset="0"/>
                          </a:rPr>
                        </m:ctrlPr>
                      </m:sSubPr>
                      <m:e>
                        <m:acc>
                          <m:accPr>
                            <m:chr m:val="̃"/>
                            <m:ctrlPr>
                              <a:rPr lang="en-US" altLang="zh-CN" sz="2000" i="1" dirty="0">
                                <a:latin typeface="Cambria Math" panose="02040503050406030204" pitchFamily="18" charset="0"/>
                              </a:rPr>
                            </m:ctrlPr>
                          </m:accPr>
                          <m:e>
                            <m:r>
                              <a:rPr lang="en-US" altLang="zh-CN" sz="2000" i="1" dirty="0">
                                <a:latin typeface="Cambria Math" panose="02040503050406030204" pitchFamily="18" charset="0"/>
                              </a:rPr>
                              <m:t>𝑇</m:t>
                            </m:r>
                          </m:e>
                        </m:acc>
                      </m:e>
                      <m:sub>
                        <m:r>
                          <a:rPr lang="en-US" altLang="zh-CN" sz="2000" b="0" i="1" dirty="0" smtClean="0">
                            <a:latin typeface="Cambria Math" panose="02040503050406030204" pitchFamily="18" charset="0"/>
                          </a:rPr>
                          <m:t>𝑎</m:t>
                        </m:r>
                      </m:sub>
                    </m:sSub>
                    <m:d>
                      <m:dPr>
                        <m:ctrlPr>
                          <a:rPr lang="en-US" altLang="zh-CN" sz="2000" i="1" dirty="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𝑥</m:t>
                        </m:r>
                      </m:e>
                    </m:d>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𝑝</m:t>
                            </m:r>
                          </m:e>
                          <m:sub>
                            <m:r>
                              <a:rPr lang="en-US" altLang="zh-CN" sz="2000" b="0" i="1" dirty="0" smtClean="0">
                                <a:latin typeface="Cambria Math" panose="02040503050406030204" pitchFamily="18" charset="0"/>
                              </a:rPr>
                              <m:t>𝑎</m:t>
                            </m:r>
                          </m:sub>
                        </m:sSub>
                        <m:d>
                          <m:dPr>
                            <m:ctrlPr>
                              <a:rPr lang="en-US" altLang="zh-CN" sz="2000" b="0" i="1" dirty="0" smtClean="0">
                                <a:latin typeface="Cambria Math" panose="02040503050406030204" pitchFamily="18" charset="0"/>
                              </a:rPr>
                            </m:ctrlPr>
                          </m:dPr>
                          <m:e>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𝑥</m:t>
                                </m:r>
                              </m:e>
                              <m:sup>
                                <m:r>
                                  <a:rPr lang="en-US" altLang="zh-CN" sz="2000" b="0" i="1" dirty="0" smtClean="0">
                                    <a:latin typeface="Cambria Math" panose="02040503050406030204" pitchFamily="18" charset="0"/>
                                  </a:rPr>
                                  <m:t>′</m:t>
                                </m:r>
                              </m:sup>
                            </m:sSup>
                          </m:e>
                        </m:d>
                      </m:num>
                      <m:den>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𝑝</m:t>
                            </m:r>
                          </m:e>
                          <m:sub>
                            <m:r>
                              <a:rPr lang="en-US" altLang="zh-CN" sz="2000" b="0" i="1" dirty="0" smtClean="0">
                                <a:latin typeface="Cambria Math" panose="02040503050406030204" pitchFamily="18" charset="0"/>
                              </a:rPr>
                              <m:t>𝑎</m:t>
                            </m:r>
                          </m:sub>
                        </m:sSub>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e>
                        </m:d>
                      </m:den>
                    </m:f>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𝑇</m:t>
                        </m:r>
                      </m:e>
                      <m:sub>
                        <m:r>
                          <a:rPr lang="en-US" altLang="zh-CN" sz="2000" b="0" i="1" dirty="0" smtClean="0">
                            <a:latin typeface="Cambria Math" panose="02040503050406030204" pitchFamily="18" charset="0"/>
                          </a:rPr>
                          <m:t>𝑎</m:t>
                        </m:r>
                      </m:sub>
                    </m:sSub>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e>
                      <m:e>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𝑥</m:t>
                            </m:r>
                          </m:e>
                          <m:sup>
                            <m:r>
                              <a:rPr lang="en-US" altLang="zh-CN" sz="2000" b="0" i="1" dirty="0" smtClean="0">
                                <a:latin typeface="Cambria Math" panose="02040503050406030204" pitchFamily="18" charset="0"/>
                              </a:rPr>
                              <m:t>′</m:t>
                            </m:r>
                          </m:sup>
                        </m:sSup>
                      </m:e>
                    </m:d>
                    <m:r>
                      <a:rPr lang="en-US" altLang="zh-CN" sz="2000" b="0" i="1" dirty="0" smtClean="0">
                        <a:latin typeface="Cambria Math" panose="02040503050406030204" pitchFamily="18" charset="0"/>
                      </a:rPr>
                      <m:t>=</m:t>
                    </m:r>
                    <m:f>
                      <m:fPr>
                        <m:ctrlPr>
                          <a:rPr lang="en-US" altLang="zh-CN" sz="2000" i="1" dirty="0">
                            <a:latin typeface="Cambria Math" panose="02040503050406030204" pitchFamily="18" charset="0"/>
                          </a:rPr>
                        </m:ctrlPr>
                      </m:fPr>
                      <m:num>
                        <m:sSub>
                          <m:sSubPr>
                            <m:ctrlPr>
                              <a:rPr lang="en-US" altLang="zh-CN" sz="2000" i="1" dirty="0">
                                <a:latin typeface="Cambria Math" panose="02040503050406030204" pitchFamily="18" charset="0"/>
                              </a:rPr>
                            </m:ctrlPr>
                          </m:sSubPr>
                          <m:e>
                            <m:acc>
                              <m:accPr>
                                <m:chr m:val="̃"/>
                                <m:ctrlPr>
                                  <a:rPr lang="en-US" altLang="zh-CN" sz="2000" b="0" i="1" dirty="0" smtClean="0">
                                    <a:latin typeface="Cambria Math" panose="02040503050406030204" pitchFamily="18" charset="0"/>
                                  </a:rPr>
                                </m:ctrlPr>
                              </m:accPr>
                              <m:e>
                                <m:r>
                                  <a:rPr lang="en-US" altLang="zh-CN" sz="2000" i="1" dirty="0">
                                    <a:latin typeface="Cambria Math" panose="02040503050406030204" pitchFamily="18" charset="0"/>
                                  </a:rPr>
                                  <m:t>𝑝</m:t>
                                </m:r>
                              </m:e>
                            </m:acc>
                          </m:e>
                          <m:sub>
                            <m:r>
                              <a:rPr lang="en-US" altLang="zh-CN" sz="2000" i="1" dirty="0">
                                <a:latin typeface="Cambria Math" panose="02040503050406030204" pitchFamily="18" charset="0"/>
                              </a:rPr>
                              <m:t>𝑎</m:t>
                            </m:r>
                          </m:sub>
                        </m:sSub>
                        <m:d>
                          <m:dPr>
                            <m:ctrlPr>
                              <a:rPr lang="en-US" altLang="zh-CN" sz="2000" i="1" dirty="0">
                                <a:latin typeface="Cambria Math" panose="02040503050406030204" pitchFamily="18" charset="0"/>
                              </a:rPr>
                            </m:ctrlPr>
                          </m:dPr>
                          <m:e>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𝑥</m:t>
                                </m:r>
                              </m:e>
                              <m:sup>
                                <m:r>
                                  <a:rPr lang="en-US" altLang="zh-CN" sz="2000" i="1" dirty="0">
                                    <a:latin typeface="Cambria Math" panose="02040503050406030204" pitchFamily="18" charset="0"/>
                                  </a:rPr>
                                  <m:t>′</m:t>
                                </m:r>
                              </m:sup>
                            </m:sSup>
                          </m:e>
                        </m:d>
                      </m:num>
                      <m:den>
                        <m:sSub>
                          <m:sSubPr>
                            <m:ctrlPr>
                              <a:rPr lang="en-US" altLang="zh-CN" sz="2000" i="1" dirty="0">
                                <a:latin typeface="Cambria Math" panose="02040503050406030204" pitchFamily="18" charset="0"/>
                              </a:rPr>
                            </m:ctrlPr>
                          </m:sSubPr>
                          <m:e>
                            <m:acc>
                              <m:accPr>
                                <m:chr m:val="̃"/>
                                <m:ctrlPr>
                                  <a:rPr lang="en-US" altLang="zh-CN" sz="2000" b="0" i="1" dirty="0" smtClean="0">
                                    <a:latin typeface="Cambria Math" panose="02040503050406030204" pitchFamily="18" charset="0"/>
                                  </a:rPr>
                                </m:ctrlPr>
                              </m:accPr>
                              <m:e>
                                <m:r>
                                  <a:rPr lang="en-US" altLang="zh-CN" sz="2000" i="1" dirty="0">
                                    <a:latin typeface="Cambria Math" panose="02040503050406030204" pitchFamily="18" charset="0"/>
                                  </a:rPr>
                                  <m:t>𝑝</m:t>
                                </m:r>
                              </m:e>
                            </m:acc>
                          </m:e>
                          <m:sub>
                            <m:r>
                              <a:rPr lang="en-US" altLang="zh-CN" sz="2000" i="1" dirty="0">
                                <a:latin typeface="Cambria Math" panose="02040503050406030204" pitchFamily="18" charset="0"/>
                              </a:rPr>
                              <m:t>𝑎</m:t>
                            </m:r>
                          </m:sub>
                        </m:sSub>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𝑥</m:t>
                            </m:r>
                          </m:e>
                        </m:d>
                      </m:den>
                    </m:f>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𝑇</m:t>
                        </m:r>
                      </m:e>
                      <m:sub>
                        <m:r>
                          <a:rPr lang="en-US" altLang="zh-CN" sz="2000" i="1" dirty="0">
                            <a:latin typeface="Cambria Math" panose="02040503050406030204" pitchFamily="18" charset="0"/>
                          </a:rPr>
                          <m:t>𝑎</m:t>
                        </m:r>
                      </m:sub>
                    </m:sSub>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𝑥</m:t>
                        </m:r>
                      </m:e>
                      <m:e>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𝑥</m:t>
                            </m:r>
                          </m:e>
                          <m:sup>
                            <m:r>
                              <a:rPr lang="en-US" altLang="zh-CN" sz="2000" i="1" dirty="0">
                                <a:latin typeface="Cambria Math" panose="02040503050406030204" pitchFamily="18" charset="0"/>
                              </a:rPr>
                              <m:t>′</m:t>
                            </m:r>
                          </m:sup>
                        </m:sSup>
                      </m:e>
                    </m:d>
                  </m:oMath>
                </a14:m>
                <a:endParaRPr lang="en-US" altLang="zh-CN" sz="2000" dirty="0" smtClean="0"/>
              </a:p>
              <a:p>
                <a:endParaRPr lang="en-US" altLang="zh-CN" sz="2000" dirty="0"/>
              </a:p>
              <a:p>
                <a:r>
                  <a:rPr lang="zh-CN" altLang="en-US" dirty="0" smtClean="0"/>
                  <a:t>提议分布为</a:t>
                </a:r>
                <a14:m>
                  <m:oMath xmlns:m="http://schemas.openxmlformats.org/officeDocument/2006/math">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𝜂</m:t>
                                </m:r>
                              </m:e>
                              <m:sub>
                                <m:r>
                                  <a:rPr lang="en-US" altLang="zh-CN" sz="2000" i="1">
                                    <a:latin typeface="Cambria Math" panose="02040503050406030204" pitchFamily="18" charset="0"/>
                                  </a:rPr>
                                  <m:t>1</m:t>
                                </m:r>
                              </m:sub>
                            </m:sSub>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𝜂</m:t>
                                </m:r>
                              </m:e>
                              <m:sub>
                                <m:r>
                                  <a:rPr lang="en-US" altLang="zh-CN" sz="2000" i="1">
                                    <a:latin typeface="Cambria Math" panose="02040503050406030204" pitchFamily="18" charset="0"/>
                                  </a:rPr>
                                  <m:t>𝑛</m:t>
                                </m:r>
                                <m:r>
                                  <a:rPr lang="en-US" altLang="zh-CN" sz="2000" i="1">
                                    <a:latin typeface="Cambria Math" panose="02040503050406030204" pitchFamily="18" charset="0"/>
                                  </a:rPr>
                                  <m:t>−1</m:t>
                                </m:r>
                              </m:sub>
                            </m:sSub>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0</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𝜂</m:t>
                                </m:r>
                              </m:e>
                              <m:sub>
                                <m:r>
                                  <a:rPr lang="en-US" altLang="zh-CN" sz="2000" b="0" i="1" smtClean="0">
                                    <a:latin typeface="Cambria Math" panose="02040503050406030204" pitchFamily="18" charset="0"/>
                                  </a:rPr>
                                  <m:t>1</m:t>
                                </m:r>
                              </m:sub>
                            </m:sSub>
                          </m:sub>
                        </m:sSub>
                      </m:e>
                    </m:d>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𝜂</m:t>
                            </m:r>
                          </m:e>
                          <m:sub>
                            <m:r>
                              <a:rPr lang="en-US" altLang="zh-CN" sz="2000" b="0" i="1" smtClean="0">
                                <a:latin typeface="Cambria Math" panose="02040503050406030204" pitchFamily="18" charset="0"/>
                              </a:rPr>
                              <m:t>1</m:t>
                            </m:r>
                          </m:sub>
                        </m:sSub>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𝜂</m:t>
                                </m:r>
                              </m:e>
                              <m:sub>
                                <m:r>
                                  <a:rPr lang="en-US" altLang="zh-CN" sz="2000" b="0" i="1" smtClean="0">
                                    <a:latin typeface="Cambria Math" panose="02040503050406030204" pitchFamily="18" charset="0"/>
                                  </a:rPr>
                                  <m:t>2</m:t>
                                </m:r>
                              </m:sub>
                            </m:sSub>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𝜂</m:t>
                                </m:r>
                              </m:e>
                              <m:sub>
                                <m:r>
                                  <a:rPr lang="en-US" altLang="zh-CN" sz="2000" b="0" i="1" smtClean="0">
                                    <a:latin typeface="Cambria Math" panose="02040503050406030204" pitchFamily="18" charset="0"/>
                                  </a:rPr>
                                  <m:t>1</m:t>
                                </m:r>
                              </m:sub>
                            </m:sSub>
                          </m:sub>
                        </m:sSub>
                      </m:e>
                    </m:d>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𝑇</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𝜂</m:t>
                            </m:r>
                          </m:e>
                          <m:sub>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sub>
                        </m:sSub>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𝜂</m:t>
                                </m:r>
                              </m:e>
                              <m:sub>
                                <m:r>
                                  <a:rPr lang="en-US" altLang="zh-CN" sz="2000" b="0" i="1" smtClean="0">
                                    <a:latin typeface="Cambria Math" panose="02040503050406030204" pitchFamily="18" charset="0"/>
                                  </a:rPr>
                                  <m:t>1</m:t>
                                </m:r>
                              </m:sub>
                            </m:sSub>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𝜂</m:t>
                                </m:r>
                              </m:e>
                              <m:sub>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sub>
                            </m:sSub>
                          </m:sub>
                        </m:sSub>
                      </m:e>
                    </m:d>
                  </m:oMath>
                </a14:m>
                <a:endParaRPr lang="en-US" altLang="zh-CN" sz="2000" dirty="0" smtClean="0"/>
              </a:p>
              <a:p>
                <a:r>
                  <a:rPr lang="zh-CN" altLang="en-US" dirty="0"/>
                  <a:t>每</a:t>
                </a:r>
                <a:r>
                  <a:rPr lang="zh-CN" altLang="en-US" dirty="0" smtClean="0"/>
                  <a:t>个样本的权重为 </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𝑤</m:t>
                        </m:r>
                      </m:e>
                      <m: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𝑘</m:t>
                            </m:r>
                          </m:e>
                        </m:d>
                      </m:sup>
                    </m:sSup>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𝑝</m:t>
                            </m:r>
                          </m:e>
                        </m:acc>
                        <m:d>
                          <m:dPr>
                            <m:ctrlPr>
                              <a:rPr lang="en-US" altLang="zh-CN" sz="2000" i="1" dirty="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𝜂</m:t>
                                    </m:r>
                                  </m:e>
                                  <m:sub>
                                    <m:r>
                                      <a:rPr lang="en-US" altLang="zh-CN" sz="2000" i="1">
                                        <a:latin typeface="Cambria Math" panose="02040503050406030204" pitchFamily="18" charset="0"/>
                                      </a:rPr>
                                      <m:t>1</m:t>
                                    </m:r>
                                  </m:sub>
                                </m:sSub>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𝜂</m:t>
                                    </m:r>
                                  </m:e>
                                  <m:sub>
                                    <m:r>
                                      <a:rPr lang="en-US" altLang="zh-CN" sz="2000" i="1">
                                        <a:latin typeface="Cambria Math" panose="02040503050406030204" pitchFamily="18" charset="0"/>
                                      </a:rPr>
                                      <m:t>𝑛</m:t>
                                    </m:r>
                                    <m:r>
                                      <a:rPr lang="en-US" altLang="zh-CN" sz="2000" i="1">
                                        <a:latin typeface="Cambria Math" panose="02040503050406030204" pitchFamily="18" charset="0"/>
                                      </a:rPr>
                                      <m:t>−1</m:t>
                                    </m:r>
                                  </m:sub>
                                </m:sSub>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e>
                        </m:d>
                      </m:num>
                      <m:den>
                        <m:r>
                          <a:rPr lang="en-US" altLang="zh-CN" sz="2000" i="1">
                            <a:latin typeface="Cambria Math" panose="02040503050406030204" pitchFamily="18" charset="0"/>
                          </a:rPr>
                          <m:t>𝑞</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𝜂</m:t>
                                    </m:r>
                                  </m:e>
                                  <m:sub>
                                    <m:r>
                                      <a:rPr lang="en-US" altLang="zh-CN" sz="2000" i="1">
                                        <a:latin typeface="Cambria Math" panose="02040503050406030204" pitchFamily="18" charset="0"/>
                                      </a:rPr>
                                      <m:t>1</m:t>
                                    </m:r>
                                  </m:sub>
                                </m:sSub>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𝜂</m:t>
                                    </m:r>
                                  </m:e>
                                  <m:sub>
                                    <m:r>
                                      <a:rPr lang="en-US" altLang="zh-CN" sz="2000" i="1">
                                        <a:latin typeface="Cambria Math" panose="02040503050406030204" pitchFamily="18" charset="0"/>
                                      </a:rPr>
                                      <m:t>𝑛</m:t>
                                    </m:r>
                                    <m:r>
                                      <a:rPr lang="en-US" altLang="zh-CN" sz="2000" i="1">
                                        <a:latin typeface="Cambria Math" panose="02040503050406030204" pitchFamily="18" charset="0"/>
                                      </a:rPr>
                                      <m:t>−1</m:t>
                                    </m:r>
                                  </m:sub>
                                </m:sSub>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e>
                        </m:d>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𝑝</m:t>
                                </m:r>
                              </m:e>
                            </m:acc>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𝜂</m:t>
                                </m:r>
                              </m:e>
                              <m:sub>
                                <m:r>
                                  <a:rPr lang="en-US" altLang="zh-CN" sz="2000" i="1">
                                    <a:latin typeface="Cambria Math" panose="02040503050406030204" pitchFamily="18" charset="0"/>
                                  </a:rPr>
                                  <m:t>1</m:t>
                                </m:r>
                              </m:sub>
                            </m:sSub>
                          </m:sub>
                        </m:sSub>
                        <m:d>
                          <m:dPr>
                            <m:ctrlPr>
                              <a:rPr lang="en-US" altLang="zh-CN" sz="2000" i="1">
                                <a:latin typeface="Cambria Math" panose="02040503050406030204" pitchFamily="18" charset="0"/>
                              </a:rPr>
                            </m:ctrlPr>
                          </m:dPr>
                          <m:e>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𝑥</m:t>
                                </m:r>
                              </m:e>
                              <m:sub>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𝜂</m:t>
                                    </m:r>
                                  </m:e>
                                  <m:sub>
                                    <m:r>
                                      <a:rPr lang="en-US" altLang="zh-CN" sz="2000" i="1">
                                        <a:solidFill>
                                          <a:srgbClr val="FF0000"/>
                                        </a:solidFill>
                                        <a:latin typeface="Cambria Math" panose="02040503050406030204" pitchFamily="18" charset="0"/>
                                      </a:rPr>
                                      <m:t>1</m:t>
                                    </m:r>
                                  </m:sub>
                                </m:sSub>
                              </m:sub>
                              <m:sup>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panose="02040503050406030204" pitchFamily="18" charset="0"/>
                                      </a:rPr>
                                      <m:t>𝑘</m:t>
                                    </m:r>
                                  </m:e>
                                </m:d>
                              </m:sup>
                            </m:sSubSup>
                          </m:e>
                        </m:d>
                      </m:num>
                      <m:den>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𝑝</m:t>
                                </m:r>
                              </m:e>
                            </m:acc>
                          </m:e>
                          <m:sub>
                            <m:r>
                              <a:rPr lang="en-US" altLang="zh-CN" sz="2000" i="1">
                                <a:latin typeface="Cambria Math" panose="02040503050406030204" pitchFamily="18" charset="0"/>
                              </a:rPr>
                              <m:t>0</m:t>
                            </m:r>
                          </m:sub>
                        </m:sSub>
                        <m:d>
                          <m:dPr>
                            <m:ctrlPr>
                              <a:rPr lang="en-US" altLang="zh-CN" sz="2000" i="1">
                                <a:latin typeface="Cambria Math" panose="02040503050406030204" pitchFamily="18" charset="0"/>
                              </a:rPr>
                            </m:ctrlPr>
                          </m:dPr>
                          <m:e>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𝑥</m:t>
                                </m:r>
                              </m:e>
                              <m:sub>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𝜂</m:t>
                                    </m:r>
                                  </m:e>
                                  <m:sub>
                                    <m:r>
                                      <a:rPr lang="en-US" altLang="zh-CN" sz="2000" i="1">
                                        <a:solidFill>
                                          <a:srgbClr val="FF0000"/>
                                        </a:solidFill>
                                        <a:latin typeface="Cambria Math" panose="02040503050406030204" pitchFamily="18" charset="0"/>
                                      </a:rPr>
                                      <m:t>1</m:t>
                                    </m:r>
                                  </m:sub>
                                </m:sSub>
                              </m:sub>
                              <m:sup>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panose="02040503050406030204" pitchFamily="18" charset="0"/>
                                      </a:rPr>
                                      <m:t>𝑘</m:t>
                                    </m:r>
                                  </m:e>
                                </m:d>
                              </m:sup>
                            </m:sSubSup>
                          </m:e>
                        </m:d>
                      </m:den>
                    </m:f>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𝑝</m:t>
                                </m:r>
                              </m:e>
                            </m:acc>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𝜂</m:t>
                                </m:r>
                              </m:e>
                              <m:sub>
                                <m:r>
                                  <a:rPr lang="en-US" altLang="zh-CN" sz="2000" i="1">
                                    <a:latin typeface="Cambria Math" panose="02040503050406030204" pitchFamily="18" charset="0"/>
                                  </a:rPr>
                                  <m:t>2</m:t>
                                </m:r>
                              </m:sub>
                            </m:sSub>
                          </m:sub>
                        </m:sSub>
                        <m:d>
                          <m:dPr>
                            <m:ctrlPr>
                              <a:rPr lang="en-US" altLang="zh-CN" sz="2000" i="1">
                                <a:latin typeface="Cambria Math" panose="02040503050406030204" pitchFamily="18" charset="0"/>
                              </a:rPr>
                            </m:ctrlPr>
                          </m:dPr>
                          <m:e>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𝑥</m:t>
                                </m:r>
                              </m:e>
                              <m:sub>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𝜂</m:t>
                                    </m:r>
                                  </m:e>
                                  <m:sub>
                                    <m:r>
                                      <a:rPr lang="en-US" altLang="zh-CN" sz="2000" i="1">
                                        <a:solidFill>
                                          <a:srgbClr val="FF0000"/>
                                        </a:solidFill>
                                        <a:latin typeface="Cambria Math" panose="02040503050406030204" pitchFamily="18" charset="0"/>
                                      </a:rPr>
                                      <m:t>2</m:t>
                                    </m:r>
                                  </m:sub>
                                </m:sSub>
                              </m:sub>
                              <m:sup>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panose="02040503050406030204" pitchFamily="18" charset="0"/>
                                      </a:rPr>
                                      <m:t>𝑘</m:t>
                                    </m:r>
                                  </m:e>
                                </m:d>
                              </m:sup>
                            </m:sSubSup>
                          </m:e>
                        </m:d>
                      </m:num>
                      <m:den>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𝑝</m:t>
                                </m:r>
                              </m:e>
                            </m:acc>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𝜂</m:t>
                                </m:r>
                              </m:e>
                              <m:sub>
                                <m:r>
                                  <a:rPr lang="en-US" altLang="zh-CN" sz="2000" i="1">
                                    <a:latin typeface="Cambria Math" panose="02040503050406030204" pitchFamily="18" charset="0"/>
                                  </a:rPr>
                                  <m:t>1</m:t>
                                </m:r>
                              </m:sub>
                            </m:sSub>
                          </m:sub>
                        </m:sSub>
                        <m:d>
                          <m:dPr>
                            <m:ctrlPr>
                              <a:rPr lang="en-US" altLang="zh-CN" sz="2000" i="1">
                                <a:latin typeface="Cambria Math" panose="02040503050406030204" pitchFamily="18" charset="0"/>
                              </a:rPr>
                            </m:ctrlPr>
                          </m:dPr>
                          <m:e>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𝑥</m:t>
                                </m:r>
                              </m:e>
                              <m:sub>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𝜂</m:t>
                                    </m:r>
                                  </m:e>
                                  <m:sub>
                                    <m:r>
                                      <a:rPr lang="en-US" altLang="zh-CN" sz="2000" i="1">
                                        <a:solidFill>
                                          <a:srgbClr val="FF0000"/>
                                        </a:solidFill>
                                        <a:latin typeface="Cambria Math" panose="02040503050406030204" pitchFamily="18" charset="0"/>
                                      </a:rPr>
                                      <m:t>2</m:t>
                                    </m:r>
                                  </m:sub>
                                </m:sSub>
                              </m:sub>
                              <m:sup>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panose="02040503050406030204" pitchFamily="18" charset="0"/>
                                      </a:rPr>
                                      <m:t>𝑘</m:t>
                                    </m:r>
                                  </m:e>
                                </m:d>
                              </m:sup>
                            </m:sSubSup>
                          </m:e>
                        </m:d>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𝑝</m:t>
                                </m:r>
                              </m:e>
                            </m:acc>
                          </m:e>
                          <m:sub>
                            <m:r>
                              <a:rPr lang="en-US" altLang="zh-CN" sz="2000" i="1">
                                <a:latin typeface="Cambria Math" panose="02040503050406030204" pitchFamily="18" charset="0"/>
                              </a:rPr>
                              <m:t>1</m:t>
                            </m:r>
                          </m:sub>
                        </m:sSub>
                        <m:d>
                          <m:dPr>
                            <m:ctrlPr>
                              <a:rPr lang="en-US" altLang="zh-CN" sz="2000" i="1">
                                <a:latin typeface="Cambria Math" panose="02040503050406030204" pitchFamily="18" charset="0"/>
                              </a:rPr>
                            </m:ctrlPr>
                          </m:dPr>
                          <m:e>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𝑥</m:t>
                                </m:r>
                              </m:e>
                              <m:sub>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𝜂</m:t>
                                    </m:r>
                                  </m:e>
                                  <m:sub>
                                    <m:r>
                                      <a:rPr lang="en-US" altLang="zh-CN" sz="2000" i="1">
                                        <a:solidFill>
                                          <a:srgbClr val="FF0000"/>
                                        </a:solidFill>
                                        <a:latin typeface="Cambria Math" panose="02040503050406030204" pitchFamily="18" charset="0"/>
                                      </a:rPr>
                                      <m:t>𝑛</m:t>
                                    </m:r>
                                  </m:sub>
                                </m:sSub>
                              </m:sub>
                              <m:sup>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panose="02040503050406030204" pitchFamily="18" charset="0"/>
                                      </a:rPr>
                                      <m:t>𝑘</m:t>
                                    </m:r>
                                  </m:e>
                                </m:d>
                              </m:sup>
                            </m:sSubSup>
                          </m:e>
                        </m:d>
                      </m:num>
                      <m:den>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𝑝</m:t>
                                </m:r>
                              </m:e>
                            </m:acc>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𝜂</m:t>
                                </m:r>
                              </m:e>
                              <m:sub>
                                <m:r>
                                  <a:rPr lang="en-US" altLang="zh-CN" sz="2000" i="1">
                                    <a:latin typeface="Cambria Math" panose="02040503050406030204" pitchFamily="18" charset="0"/>
                                  </a:rPr>
                                  <m:t>𝑛</m:t>
                                </m:r>
                                <m:r>
                                  <a:rPr lang="en-US" altLang="zh-CN" sz="2000" i="1">
                                    <a:latin typeface="Cambria Math" panose="02040503050406030204" pitchFamily="18" charset="0"/>
                                  </a:rPr>
                                  <m:t>−1</m:t>
                                </m:r>
                              </m:sub>
                            </m:sSub>
                          </m:sub>
                        </m:sSub>
                        <m:d>
                          <m:dPr>
                            <m:ctrlPr>
                              <a:rPr lang="en-US" altLang="zh-CN" sz="2000" i="1">
                                <a:latin typeface="Cambria Math" panose="02040503050406030204" pitchFamily="18" charset="0"/>
                              </a:rPr>
                            </m:ctrlPr>
                          </m:dPr>
                          <m:e>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𝑥</m:t>
                                </m:r>
                              </m:e>
                              <m:sub>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𝜂</m:t>
                                    </m:r>
                                  </m:e>
                                  <m:sub>
                                    <m:r>
                                      <a:rPr lang="en-US" altLang="zh-CN" sz="2000" i="1">
                                        <a:solidFill>
                                          <a:srgbClr val="FF0000"/>
                                        </a:solidFill>
                                        <a:latin typeface="Cambria Math" panose="02040503050406030204" pitchFamily="18" charset="0"/>
                                      </a:rPr>
                                      <m:t>𝑛</m:t>
                                    </m:r>
                                  </m:sub>
                                </m:sSub>
                              </m:sub>
                              <m:sup>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panose="02040503050406030204" pitchFamily="18" charset="0"/>
                                      </a:rPr>
                                      <m:t>𝑘</m:t>
                                    </m:r>
                                  </m:e>
                                </m:d>
                              </m:sup>
                            </m:sSubSup>
                          </m:e>
                        </m:d>
                      </m:den>
                    </m:f>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64</a:t>
            </a:fld>
            <a:endParaRPr lang="zh-CN" altLang="en-US"/>
          </a:p>
        </p:txBody>
      </p:sp>
    </p:spTree>
    <p:extLst>
      <p:ext uri="{BB962C8B-B14F-4D97-AF65-F5344CB8AC3E}">
        <p14:creationId xmlns:p14="http://schemas.microsoft.com/office/powerpoint/2010/main" val="30786545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804890" y="3689807"/>
            <a:ext cx="6192000" cy="1328776"/>
            <a:chOff x="5804890" y="2028060"/>
            <a:chExt cx="6192000" cy="1328776"/>
          </a:xfrm>
        </p:grpSpPr>
        <p:sp>
          <p:nvSpPr>
            <p:cNvPr id="109" name="矩形 96"/>
            <p:cNvSpPr/>
            <p:nvPr/>
          </p:nvSpPr>
          <p:spPr>
            <a:xfrm>
              <a:off x="6967734" y="2319680"/>
              <a:ext cx="4086781" cy="664726"/>
            </a:xfrm>
            <a:prstGeom prst="rect">
              <a:avLst/>
            </a:prstGeom>
            <a:blipFill dpi="0" rotWithShape="0">
              <a:blip r:embed="rId2">
                <a:alphaModFix amt="25000"/>
                <a:duotone>
                  <a:schemeClr val="bg2">
                    <a:shade val="45000"/>
                    <a:satMod val="135000"/>
                  </a:schemeClr>
                  <a:prstClr val="white"/>
                </a:duotone>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Group 102"/>
            <p:cNvGrpSpPr/>
            <p:nvPr/>
          </p:nvGrpSpPr>
          <p:grpSpPr>
            <a:xfrm>
              <a:off x="5804890" y="2028060"/>
              <a:ext cx="6192000" cy="1328776"/>
              <a:chOff x="5804890" y="999803"/>
              <a:chExt cx="6192000" cy="1328776"/>
            </a:xfrm>
          </p:grpSpPr>
          <p:cxnSp>
            <p:nvCxnSpPr>
              <p:cNvPr id="93" name="直接连接符 92"/>
              <p:cNvCxnSpPr/>
              <p:nvPr/>
            </p:nvCxnSpPr>
            <p:spPr>
              <a:xfrm flipV="1">
                <a:off x="6060979" y="999803"/>
                <a:ext cx="0" cy="1328776"/>
              </a:xfrm>
              <a:prstGeom prst="line">
                <a:avLst/>
              </a:prstGeom>
              <a:ln>
                <a:tailEnd type="none" w="sm" len="sm"/>
              </a:ln>
            </p:spPr>
            <p:style>
              <a:lnRef idx="2">
                <a:schemeClr val="dk1"/>
              </a:lnRef>
              <a:fillRef idx="1">
                <a:schemeClr val="lt1"/>
              </a:fillRef>
              <a:effectRef idx="0">
                <a:schemeClr val="dk1"/>
              </a:effectRef>
              <a:fontRef idx="minor">
                <a:schemeClr val="dk1"/>
              </a:fontRef>
            </p:style>
          </p:cxnSp>
          <p:grpSp>
            <p:nvGrpSpPr>
              <p:cNvPr id="97" name="Group 96"/>
              <p:cNvGrpSpPr/>
              <p:nvPr/>
            </p:nvGrpSpPr>
            <p:grpSpPr>
              <a:xfrm>
                <a:off x="5804890" y="1192437"/>
                <a:ext cx="6192000" cy="849048"/>
                <a:chOff x="5804890" y="1523595"/>
                <a:chExt cx="6192000" cy="849048"/>
              </a:xfrm>
            </p:grpSpPr>
            <p:cxnSp>
              <p:nvCxnSpPr>
                <p:cNvPr id="91" name="直接连接符 90"/>
                <p:cNvCxnSpPr/>
                <p:nvPr/>
              </p:nvCxnSpPr>
              <p:spPr>
                <a:xfrm flipV="1">
                  <a:off x="5804890" y="1523595"/>
                  <a:ext cx="6192000" cy="17755"/>
                </a:xfrm>
                <a:prstGeom prst="line">
                  <a:avLst/>
                </a:prstGeom>
                <a:ln>
                  <a:tailEnd type="none" w="sm" len="sm"/>
                </a:ln>
              </p:spPr>
              <p:style>
                <a:lnRef idx="2">
                  <a:schemeClr val="dk1"/>
                </a:lnRef>
                <a:fillRef idx="1">
                  <a:schemeClr val="lt1"/>
                </a:fillRef>
                <a:effectRef idx="0">
                  <a:schemeClr val="dk1"/>
                </a:effectRef>
                <a:fontRef idx="minor">
                  <a:schemeClr val="dk1"/>
                </a:fontRef>
              </p:style>
            </p:cxnSp>
            <p:cxnSp>
              <p:nvCxnSpPr>
                <p:cNvPr id="92" name="直接连接符 91"/>
                <p:cNvCxnSpPr/>
                <p:nvPr/>
              </p:nvCxnSpPr>
              <p:spPr>
                <a:xfrm flipV="1">
                  <a:off x="5804890" y="2354888"/>
                  <a:ext cx="6192000" cy="17755"/>
                </a:xfrm>
                <a:prstGeom prst="line">
                  <a:avLst/>
                </a:prstGeom>
                <a:ln>
                  <a:tailEnd type="none" w="sm" len="sm"/>
                </a:ln>
              </p:spPr>
              <p:style>
                <a:lnRef idx="2">
                  <a:schemeClr val="dk1"/>
                </a:lnRef>
                <a:fillRef idx="1">
                  <a:schemeClr val="lt1"/>
                </a:fillRef>
                <a:effectRef idx="0">
                  <a:schemeClr val="dk1"/>
                </a:effectRef>
                <a:fontRef idx="minor">
                  <a:schemeClr val="dk1"/>
                </a:fontRef>
              </p:style>
            </p:cxnSp>
            <p:sp>
              <p:nvSpPr>
                <p:cNvPr id="94" name="等腰三角形 94"/>
                <p:cNvSpPr/>
                <p:nvPr/>
              </p:nvSpPr>
              <p:spPr>
                <a:xfrm rot="5400000">
                  <a:off x="6326206" y="1749614"/>
                  <a:ext cx="408297" cy="351980"/>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5" name="椭圆 95"/>
                <p:cNvSpPr/>
                <p:nvPr/>
              </p:nvSpPr>
              <p:spPr>
                <a:xfrm>
                  <a:off x="6793733" y="1903521"/>
                  <a:ext cx="64683" cy="6468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useBgFill="1">
              <p:nvSpPr>
                <p:cNvPr id="96" name="等腰三角形 97"/>
                <p:cNvSpPr/>
                <p:nvPr/>
              </p:nvSpPr>
              <p:spPr>
                <a:xfrm rot="5400000">
                  <a:off x="6255146" y="1761680"/>
                  <a:ext cx="366724" cy="316141"/>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grpSp>
      <p:sp>
        <p:nvSpPr>
          <p:cNvPr id="3" name="Slide Number Placeholder 2"/>
          <p:cNvSpPr>
            <a:spLocks noGrp="1"/>
          </p:cNvSpPr>
          <p:nvPr>
            <p:ph type="sldNum" sz="quarter" idx="12"/>
          </p:nvPr>
        </p:nvSpPr>
        <p:spPr>
          <a:ln>
            <a:noFill/>
          </a:ln>
        </p:spPr>
        <p:txBody>
          <a:bodyPr/>
          <a:lstStyle/>
          <a:p>
            <a:fld id="{9D7BC5A3-D355-4C8D-AD2C-5AC2CB0B116D}" type="slidenum">
              <a:rPr lang="zh-CN" altLang="en-US" smtClean="0"/>
              <a:t>65</a:t>
            </a:fld>
            <a:endParaRPr lang="zh-CN" altLang="en-US"/>
          </a:p>
        </p:txBody>
      </p:sp>
      <p:grpSp>
        <p:nvGrpSpPr>
          <p:cNvPr id="4" name="组合 1"/>
          <p:cNvGrpSpPr/>
          <p:nvPr/>
        </p:nvGrpSpPr>
        <p:grpSpPr>
          <a:xfrm>
            <a:off x="95463" y="1413768"/>
            <a:ext cx="5227003" cy="4042367"/>
            <a:chOff x="3204345" y="1148987"/>
            <a:chExt cx="5227003" cy="4042367"/>
          </a:xfrm>
        </p:grpSpPr>
        <p:grpSp>
          <p:nvGrpSpPr>
            <p:cNvPr id="5" name="组合 2"/>
            <p:cNvGrpSpPr/>
            <p:nvPr/>
          </p:nvGrpSpPr>
          <p:grpSpPr>
            <a:xfrm>
              <a:off x="3941860" y="1686047"/>
              <a:ext cx="3240000" cy="3240000"/>
              <a:chOff x="4458000" y="1715032"/>
              <a:chExt cx="3240000" cy="3240000"/>
            </a:xfrm>
          </p:grpSpPr>
          <p:sp>
            <p:nvSpPr>
              <p:cNvPr id="78" name="椭圆 75"/>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9" name="椭圆 76"/>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0" name="椭圆 77"/>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3"/>
            <p:cNvGrpSpPr/>
            <p:nvPr/>
          </p:nvGrpSpPr>
          <p:grpSpPr>
            <a:xfrm>
              <a:off x="5422292" y="2072905"/>
              <a:ext cx="279136" cy="279136"/>
              <a:chOff x="6915602" y="1431728"/>
              <a:chExt cx="301944" cy="301944"/>
            </a:xfrm>
          </p:grpSpPr>
          <p:sp>
            <p:nvSpPr>
              <p:cNvPr id="76" name="椭圆 73"/>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 name="椭圆 74"/>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7" name="直接连接符 4"/>
            <p:cNvCxnSpPr/>
            <p:nvPr/>
          </p:nvCxnSpPr>
          <p:spPr>
            <a:xfrm flipV="1">
              <a:off x="3204345" y="3489380"/>
              <a:ext cx="4767309" cy="17755"/>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nvGrpSpPr>
            <p:cNvPr id="8" name="组合 5"/>
            <p:cNvGrpSpPr/>
            <p:nvPr/>
          </p:nvGrpSpPr>
          <p:grpSpPr>
            <a:xfrm>
              <a:off x="5422292" y="4260054"/>
              <a:ext cx="279136" cy="279136"/>
              <a:chOff x="6915602" y="1431728"/>
              <a:chExt cx="301944" cy="301944"/>
            </a:xfrm>
          </p:grpSpPr>
          <p:sp>
            <p:nvSpPr>
              <p:cNvPr id="74" name="椭圆 71"/>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椭圆 72"/>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 name="组合 6"/>
            <p:cNvGrpSpPr/>
            <p:nvPr/>
          </p:nvGrpSpPr>
          <p:grpSpPr>
            <a:xfrm>
              <a:off x="4612292" y="2545470"/>
              <a:ext cx="279136" cy="279136"/>
              <a:chOff x="6915602" y="1431728"/>
              <a:chExt cx="301944" cy="301944"/>
            </a:xfrm>
          </p:grpSpPr>
          <p:sp>
            <p:nvSpPr>
              <p:cNvPr id="72" name="椭圆 69"/>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 name="椭圆 70"/>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0" name="组合 7"/>
            <p:cNvGrpSpPr/>
            <p:nvPr/>
          </p:nvGrpSpPr>
          <p:grpSpPr>
            <a:xfrm>
              <a:off x="4612292" y="3787489"/>
              <a:ext cx="279136" cy="279136"/>
              <a:chOff x="6915602" y="1431728"/>
              <a:chExt cx="301944" cy="301944"/>
            </a:xfrm>
          </p:grpSpPr>
          <p:sp>
            <p:nvSpPr>
              <p:cNvPr id="70" name="椭圆 67"/>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椭圆 68"/>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1" name="组合 8"/>
            <p:cNvGrpSpPr/>
            <p:nvPr/>
          </p:nvGrpSpPr>
          <p:grpSpPr>
            <a:xfrm>
              <a:off x="6236828" y="2545470"/>
              <a:ext cx="279136" cy="279136"/>
              <a:chOff x="6915602" y="1431728"/>
              <a:chExt cx="301944" cy="301944"/>
            </a:xfrm>
          </p:grpSpPr>
          <p:sp>
            <p:nvSpPr>
              <p:cNvPr id="68" name="椭圆 65"/>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6"/>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 name="组合 9"/>
            <p:cNvGrpSpPr/>
            <p:nvPr/>
          </p:nvGrpSpPr>
          <p:grpSpPr>
            <a:xfrm>
              <a:off x="6236828" y="3787489"/>
              <a:ext cx="279136" cy="279136"/>
              <a:chOff x="6915602" y="1431728"/>
              <a:chExt cx="301944" cy="301944"/>
            </a:xfrm>
          </p:grpSpPr>
          <p:sp>
            <p:nvSpPr>
              <p:cNvPr id="66" name="椭圆 63"/>
              <p:cNvSpPr/>
              <p:nvPr/>
            </p:nvSpPr>
            <p:spPr>
              <a:xfrm>
                <a:off x="6915602" y="1431728"/>
                <a:ext cx="301944" cy="30194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 name="椭圆 64"/>
              <p:cNvSpPr/>
              <p:nvPr/>
            </p:nvSpPr>
            <p:spPr>
              <a:xfrm rot="1905853">
                <a:off x="6967540" y="1483666"/>
                <a:ext cx="198069" cy="19806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0"/>
            <p:cNvGrpSpPr/>
            <p:nvPr/>
          </p:nvGrpSpPr>
          <p:grpSpPr>
            <a:xfrm>
              <a:off x="3779520" y="1629602"/>
              <a:ext cx="3616960" cy="3561752"/>
              <a:chOff x="3779520" y="1629602"/>
              <a:chExt cx="3616960" cy="3561752"/>
            </a:xfrm>
          </p:grpSpPr>
          <p:cxnSp>
            <p:nvCxnSpPr>
              <p:cNvPr id="64" name="直接连接符 61"/>
              <p:cNvCxnSpPr/>
              <p:nvPr userDrawn="1"/>
            </p:nvCxnSpPr>
            <p:spPr>
              <a:xfrm>
                <a:off x="3779520" y="2394956"/>
                <a:ext cx="3616960" cy="1840976"/>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cxnSp>
            <p:nvCxnSpPr>
              <p:cNvPr id="65" name="直接连接符 62"/>
              <p:cNvCxnSpPr/>
              <p:nvPr userDrawn="1"/>
            </p:nvCxnSpPr>
            <p:spPr>
              <a:xfrm>
                <a:off x="4612292" y="1629602"/>
                <a:ext cx="2032348" cy="3561752"/>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grpSp>
          <p:nvGrpSpPr>
            <p:cNvPr id="14" name="组合 11"/>
            <p:cNvGrpSpPr/>
            <p:nvPr/>
          </p:nvGrpSpPr>
          <p:grpSpPr>
            <a:xfrm rot="16200000">
              <a:off x="3861896" y="1506940"/>
              <a:ext cx="3616960" cy="3561752"/>
              <a:chOff x="3779520" y="1629602"/>
              <a:chExt cx="3616960" cy="3561752"/>
            </a:xfrm>
          </p:grpSpPr>
          <p:cxnSp>
            <p:nvCxnSpPr>
              <p:cNvPr id="62" name="直接连接符 59"/>
              <p:cNvCxnSpPr/>
              <p:nvPr userDrawn="1"/>
            </p:nvCxnSpPr>
            <p:spPr>
              <a:xfrm>
                <a:off x="3779520" y="2394956"/>
                <a:ext cx="3616960" cy="1840976"/>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cxnSp>
            <p:nvCxnSpPr>
              <p:cNvPr id="63" name="直接连接符 60"/>
              <p:cNvCxnSpPr/>
              <p:nvPr userDrawn="1"/>
            </p:nvCxnSpPr>
            <p:spPr>
              <a:xfrm>
                <a:off x="4612292" y="1629602"/>
                <a:ext cx="2032348" cy="3561752"/>
              </a:xfrm>
              <a:prstGeom prst="line">
                <a:avLst/>
              </a:prstGeom>
              <a:ln>
                <a:tailEnd type="none" w="sm" len="sm"/>
              </a:ln>
            </p:spPr>
            <p:style>
              <a:lnRef idx="2">
                <a:schemeClr val="accent3"/>
              </a:lnRef>
              <a:fillRef idx="1">
                <a:schemeClr val="lt1"/>
              </a:fillRef>
              <a:effectRef idx="0">
                <a:schemeClr val="accent3"/>
              </a:effectRef>
              <a:fontRef idx="minor">
                <a:schemeClr val="dk1"/>
              </a:fontRef>
            </p:style>
          </p:cxnSp>
        </p:grpSp>
        <p:grpSp>
          <p:nvGrpSpPr>
            <p:cNvPr id="15" name="组合 12"/>
            <p:cNvGrpSpPr/>
            <p:nvPr/>
          </p:nvGrpSpPr>
          <p:grpSpPr>
            <a:xfrm>
              <a:off x="6397877" y="1380037"/>
              <a:ext cx="2033471" cy="2033471"/>
              <a:chOff x="8272465" y="1479335"/>
              <a:chExt cx="1613197" cy="1613197"/>
            </a:xfrm>
          </p:grpSpPr>
          <p:grpSp>
            <p:nvGrpSpPr>
              <p:cNvPr id="39" name="组合 36"/>
              <p:cNvGrpSpPr/>
              <p:nvPr userDrawn="1"/>
            </p:nvGrpSpPr>
            <p:grpSpPr>
              <a:xfrm>
                <a:off x="8272465" y="1479335"/>
                <a:ext cx="1613197" cy="1613197"/>
                <a:chOff x="4458000" y="1715032"/>
                <a:chExt cx="3240000" cy="3240000"/>
              </a:xfrm>
            </p:grpSpPr>
            <p:sp>
              <p:nvSpPr>
                <p:cNvPr id="59" name="椭圆 56"/>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椭圆 57"/>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椭圆 58"/>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0" name="组合 37"/>
              <p:cNvGrpSpPr/>
              <p:nvPr userDrawn="1"/>
            </p:nvGrpSpPr>
            <p:grpSpPr>
              <a:xfrm>
                <a:off x="8586067" y="1720236"/>
                <a:ext cx="985998" cy="1093816"/>
                <a:chOff x="8582069" y="1755978"/>
                <a:chExt cx="985998" cy="1093816"/>
              </a:xfrm>
            </p:grpSpPr>
            <p:grpSp>
              <p:nvGrpSpPr>
                <p:cNvPr id="41" name="组合 38"/>
                <p:cNvGrpSpPr/>
                <p:nvPr userDrawn="1"/>
              </p:nvGrpSpPr>
              <p:grpSpPr>
                <a:xfrm>
                  <a:off x="8998754" y="1755978"/>
                  <a:ext cx="192184" cy="192184"/>
                  <a:chOff x="8860143" y="2545060"/>
                  <a:chExt cx="139804" cy="139804"/>
                </a:xfrm>
              </p:grpSpPr>
              <p:sp>
                <p:nvSpPr>
                  <p:cNvPr id="57" name="椭圆 54"/>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椭圆 55"/>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2" name="组合 39"/>
                <p:cNvGrpSpPr/>
                <p:nvPr userDrawn="1"/>
              </p:nvGrpSpPr>
              <p:grpSpPr>
                <a:xfrm>
                  <a:off x="8582069" y="2049911"/>
                  <a:ext cx="192184" cy="192184"/>
                  <a:chOff x="8860143" y="2545060"/>
                  <a:chExt cx="139804" cy="139804"/>
                </a:xfrm>
              </p:grpSpPr>
              <p:sp>
                <p:nvSpPr>
                  <p:cNvPr id="55" name="椭圆 52"/>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椭圆 53"/>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3" name="组合 40"/>
                <p:cNvGrpSpPr/>
                <p:nvPr userDrawn="1"/>
              </p:nvGrpSpPr>
              <p:grpSpPr>
                <a:xfrm>
                  <a:off x="8582069" y="2441991"/>
                  <a:ext cx="192184" cy="192184"/>
                  <a:chOff x="8860143" y="2545060"/>
                  <a:chExt cx="139804" cy="139804"/>
                </a:xfrm>
              </p:grpSpPr>
              <p:sp>
                <p:nvSpPr>
                  <p:cNvPr id="53" name="椭圆 50"/>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椭圆 51"/>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4" name="组合 41"/>
                <p:cNvGrpSpPr/>
                <p:nvPr userDrawn="1"/>
              </p:nvGrpSpPr>
              <p:grpSpPr>
                <a:xfrm>
                  <a:off x="9021276" y="2652765"/>
                  <a:ext cx="197029" cy="197029"/>
                  <a:chOff x="8858380" y="2543297"/>
                  <a:chExt cx="143329" cy="143329"/>
                </a:xfrm>
              </p:grpSpPr>
              <p:sp>
                <p:nvSpPr>
                  <p:cNvPr id="51" name="椭圆 48"/>
                  <p:cNvSpPr/>
                  <p:nvPr/>
                </p:nvSpPr>
                <p:spPr>
                  <a:xfrm>
                    <a:off x="8858380" y="2543297"/>
                    <a:ext cx="143329" cy="14332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椭圆 49"/>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5" name="组合 42"/>
                <p:cNvGrpSpPr/>
                <p:nvPr userDrawn="1"/>
              </p:nvGrpSpPr>
              <p:grpSpPr>
                <a:xfrm>
                  <a:off x="9375883" y="2049911"/>
                  <a:ext cx="192184" cy="192184"/>
                  <a:chOff x="8860143" y="2545060"/>
                  <a:chExt cx="139804" cy="139804"/>
                </a:xfrm>
              </p:grpSpPr>
              <p:sp>
                <p:nvSpPr>
                  <p:cNvPr id="49" name="椭圆 46"/>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椭圆 47"/>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6" name="组合 43"/>
                <p:cNvGrpSpPr/>
                <p:nvPr userDrawn="1"/>
              </p:nvGrpSpPr>
              <p:grpSpPr>
                <a:xfrm>
                  <a:off x="9375883" y="2414592"/>
                  <a:ext cx="192184" cy="192184"/>
                  <a:chOff x="8860143" y="2545060"/>
                  <a:chExt cx="139804" cy="139804"/>
                </a:xfrm>
              </p:grpSpPr>
              <p:sp>
                <p:nvSpPr>
                  <p:cNvPr id="47" name="椭圆 44"/>
                  <p:cNvSpPr/>
                  <p:nvPr/>
                </p:nvSpPr>
                <p:spPr>
                  <a:xfrm>
                    <a:off x="8860143" y="2545060"/>
                    <a:ext cx="139804" cy="139804"/>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椭圆 45"/>
                  <p:cNvSpPr/>
                  <p:nvPr/>
                </p:nvSpPr>
                <p:spPr>
                  <a:xfrm rot="1905853">
                    <a:off x="8871775" y="2556692"/>
                    <a:ext cx="116539" cy="116539"/>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grpSp>
          <p:nvGrpSpPr>
            <p:cNvPr id="16" name="组合 13"/>
            <p:cNvGrpSpPr/>
            <p:nvPr/>
          </p:nvGrpSpPr>
          <p:grpSpPr>
            <a:xfrm>
              <a:off x="3290189" y="1148987"/>
              <a:ext cx="1209969" cy="1209969"/>
              <a:chOff x="3290189" y="1148987"/>
              <a:chExt cx="1209969" cy="1209969"/>
            </a:xfrm>
          </p:grpSpPr>
          <p:grpSp>
            <p:nvGrpSpPr>
              <p:cNvPr id="17" name="组合 14"/>
              <p:cNvGrpSpPr/>
              <p:nvPr userDrawn="1"/>
            </p:nvGrpSpPr>
            <p:grpSpPr>
              <a:xfrm>
                <a:off x="3290189" y="1148987"/>
                <a:ext cx="1209969" cy="1209969"/>
                <a:chOff x="4458000" y="1715032"/>
                <a:chExt cx="3240000" cy="3240000"/>
              </a:xfrm>
            </p:grpSpPr>
            <p:sp>
              <p:nvSpPr>
                <p:cNvPr id="36" name="椭圆 33"/>
                <p:cNvSpPr/>
                <p:nvPr userDrawn="1"/>
              </p:nvSpPr>
              <p:spPr>
                <a:xfrm>
                  <a:off x="4530000" y="1787032"/>
                  <a:ext cx="3096000" cy="3096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4"/>
                <p:cNvSpPr/>
                <p:nvPr userDrawn="1"/>
              </p:nvSpPr>
              <p:spPr>
                <a:xfrm>
                  <a:off x="4494000" y="1751032"/>
                  <a:ext cx="3168000" cy="3168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椭圆 35"/>
                <p:cNvSpPr/>
                <p:nvPr userDrawn="1"/>
              </p:nvSpPr>
              <p:spPr>
                <a:xfrm>
                  <a:off x="4458000" y="1715032"/>
                  <a:ext cx="3240000" cy="3240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8" name="组合 15"/>
              <p:cNvGrpSpPr/>
              <p:nvPr userDrawn="1"/>
            </p:nvGrpSpPr>
            <p:grpSpPr>
              <a:xfrm>
                <a:off x="3838358" y="1330096"/>
                <a:ext cx="143299" cy="143299"/>
                <a:chOff x="8860553" y="2545471"/>
                <a:chExt cx="138982" cy="138982"/>
              </a:xfrm>
            </p:grpSpPr>
            <p:sp>
              <p:nvSpPr>
                <p:cNvPr id="34" name="椭圆 31"/>
                <p:cNvSpPr/>
                <p:nvPr/>
              </p:nvSpPr>
              <p:spPr>
                <a:xfrm>
                  <a:off x="8860553" y="2545471"/>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2"/>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6"/>
              <p:cNvGrpSpPr/>
              <p:nvPr userDrawn="1"/>
            </p:nvGrpSpPr>
            <p:grpSpPr>
              <a:xfrm>
                <a:off x="3525826" y="1550558"/>
                <a:ext cx="143299" cy="143299"/>
                <a:chOff x="8860553" y="2545470"/>
                <a:chExt cx="138982" cy="138982"/>
              </a:xfrm>
            </p:grpSpPr>
            <p:sp>
              <p:nvSpPr>
                <p:cNvPr id="32" name="椭圆 29"/>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0"/>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0" name="组合 17"/>
              <p:cNvGrpSpPr/>
              <p:nvPr userDrawn="1"/>
            </p:nvGrpSpPr>
            <p:grpSpPr>
              <a:xfrm>
                <a:off x="3525826" y="1844636"/>
                <a:ext cx="143299" cy="143299"/>
                <a:chOff x="8860553" y="2545470"/>
                <a:chExt cx="138982" cy="138982"/>
              </a:xfrm>
            </p:grpSpPr>
            <p:sp>
              <p:nvSpPr>
                <p:cNvPr id="30" name="椭圆 27"/>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28"/>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1" name="组合 18"/>
              <p:cNvGrpSpPr/>
              <p:nvPr userDrawn="1"/>
            </p:nvGrpSpPr>
            <p:grpSpPr>
              <a:xfrm>
                <a:off x="3846365" y="2008020"/>
                <a:ext cx="143299" cy="143299"/>
                <a:chOff x="8850141" y="2548833"/>
                <a:chExt cx="138982" cy="138982"/>
              </a:xfrm>
            </p:grpSpPr>
            <p:sp>
              <p:nvSpPr>
                <p:cNvPr id="28" name="椭圆 25"/>
                <p:cNvSpPr/>
                <p:nvPr/>
              </p:nvSpPr>
              <p:spPr>
                <a:xfrm>
                  <a:off x="8850141" y="2548833"/>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6"/>
                <p:cNvSpPr/>
                <p:nvPr/>
              </p:nvSpPr>
              <p:spPr>
                <a:xfrm rot="1905853">
                  <a:off x="8883632" y="2582324"/>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19"/>
              <p:cNvGrpSpPr/>
              <p:nvPr userDrawn="1"/>
            </p:nvGrpSpPr>
            <p:grpSpPr>
              <a:xfrm>
                <a:off x="4121221" y="1550558"/>
                <a:ext cx="143299" cy="143299"/>
                <a:chOff x="8860553" y="2545470"/>
                <a:chExt cx="138982" cy="138982"/>
              </a:xfrm>
            </p:grpSpPr>
            <p:sp>
              <p:nvSpPr>
                <p:cNvPr id="26" name="椭圆 23"/>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4"/>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0"/>
              <p:cNvGrpSpPr/>
              <p:nvPr userDrawn="1"/>
            </p:nvGrpSpPr>
            <p:grpSpPr>
              <a:xfrm>
                <a:off x="4121221" y="1824085"/>
                <a:ext cx="143299" cy="143299"/>
                <a:chOff x="8860553" y="2545470"/>
                <a:chExt cx="138982" cy="138982"/>
              </a:xfrm>
            </p:grpSpPr>
            <p:sp>
              <p:nvSpPr>
                <p:cNvPr id="24" name="椭圆 21"/>
                <p:cNvSpPr/>
                <p:nvPr/>
              </p:nvSpPr>
              <p:spPr>
                <a:xfrm>
                  <a:off x="8860553" y="2545470"/>
                  <a:ext cx="138982" cy="138982"/>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2"/>
                <p:cNvSpPr/>
                <p:nvPr/>
              </p:nvSpPr>
              <p:spPr>
                <a:xfrm rot="1905853">
                  <a:off x="8894044" y="2578961"/>
                  <a:ext cx="72000" cy="72000"/>
                </a:xfrm>
                <a:prstGeom prst="ellipse">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sp>
        <p:nvSpPr>
          <p:cNvPr id="81" name="文本框 78"/>
          <p:cNvSpPr txBox="1"/>
          <p:nvPr/>
        </p:nvSpPr>
        <p:spPr>
          <a:xfrm>
            <a:off x="1786890" y="2877644"/>
            <a:ext cx="1415772" cy="830997"/>
          </a:xfrm>
          <a:prstGeom prst="rect">
            <a:avLst/>
          </a:prstGeom>
          <a:noFill/>
        </p:spPr>
        <p:txBody>
          <a:bodyPr wrap="none" rtlCol="0">
            <a:spAutoFit/>
          </a:bodyPr>
          <a:lstStyle/>
          <a:p>
            <a:r>
              <a:rPr lang="zh-CN" altLang="en-US" sz="4800" b="1" dirty="0">
                <a:latin typeface="微软雅黑" panose="020B0503020204020204" pitchFamily="34" charset="-122"/>
                <a:ea typeface="微软雅黑" panose="020B0503020204020204" pitchFamily="34" charset="-122"/>
              </a:rPr>
              <a:t>目录</a:t>
            </a:r>
          </a:p>
        </p:txBody>
      </p:sp>
      <p:sp>
        <p:nvSpPr>
          <p:cNvPr id="83" name="文本框 79"/>
          <p:cNvSpPr txBox="1"/>
          <p:nvPr/>
        </p:nvSpPr>
        <p:spPr>
          <a:xfrm>
            <a:off x="7075360" y="2375193"/>
            <a:ext cx="3139001" cy="58477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1</a:t>
            </a:r>
            <a:r>
              <a:rPr lang="en-US" altLang="zh-CN" sz="3200" dirty="0" smtClean="0">
                <a:latin typeface="微软雅黑" panose="020B0503020204020204" pitchFamily="34" charset="-122"/>
                <a:ea typeface="微软雅黑" panose="020B0503020204020204" pitchFamily="34" charset="-122"/>
              </a:rPr>
              <a:t>. </a:t>
            </a:r>
            <a:r>
              <a:rPr lang="zh-CN" altLang="en-US" sz="3200" dirty="0" smtClean="0">
                <a:latin typeface="微软雅黑" panose="020B0503020204020204" pitchFamily="34" charset="-122"/>
                <a:ea typeface="微软雅黑" panose="020B0503020204020204" pitchFamily="34" charset="-122"/>
              </a:rPr>
              <a:t>蒙特卡洛方法</a:t>
            </a:r>
            <a:endParaRPr lang="zh-CN" altLang="en-US" sz="3200" dirty="0">
              <a:latin typeface="微软雅黑" panose="020B0503020204020204" pitchFamily="34" charset="-122"/>
              <a:ea typeface="微软雅黑" panose="020B0503020204020204" pitchFamily="34" charset="-122"/>
            </a:endParaRPr>
          </a:p>
        </p:txBody>
      </p:sp>
      <p:sp>
        <p:nvSpPr>
          <p:cNvPr id="84" name="文本框 80"/>
          <p:cNvSpPr txBox="1"/>
          <p:nvPr/>
        </p:nvSpPr>
        <p:spPr>
          <a:xfrm>
            <a:off x="7085520" y="3198637"/>
            <a:ext cx="3108543" cy="58477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dirty="0">
                <a:latin typeface="微软雅黑" panose="020B0503020204020204" pitchFamily="34" charset="-122"/>
                <a:ea typeface="微软雅黑" panose="020B0503020204020204" pitchFamily="34" charset="-122"/>
              </a:rPr>
              <a:t>2</a:t>
            </a:r>
            <a:r>
              <a:rPr lang="en-US" altLang="zh-CN" sz="3200" dirty="0" smtClean="0">
                <a:latin typeface="微软雅黑" panose="020B0503020204020204" pitchFamily="34" charset="-122"/>
                <a:ea typeface="微软雅黑" panose="020B0503020204020204" pitchFamily="34" charset="-122"/>
              </a:rPr>
              <a:t>. </a:t>
            </a:r>
            <a:r>
              <a:rPr lang="zh-CN" altLang="en-US" sz="3200" dirty="0">
                <a:latin typeface="微软雅黑" panose="020B0503020204020204" pitchFamily="34" charset="-122"/>
                <a:ea typeface="微软雅黑" panose="020B0503020204020204" pitchFamily="34" charset="-122"/>
              </a:rPr>
              <a:t>求解</a:t>
            </a:r>
            <a:r>
              <a:rPr lang="zh-CN" altLang="en-US" sz="3200" dirty="0" smtClean="0">
                <a:latin typeface="微软雅黑" panose="020B0503020204020204" pitchFamily="34" charset="-122"/>
                <a:ea typeface="微软雅黑" panose="020B0503020204020204" pitchFamily="34" charset="-122"/>
              </a:rPr>
              <a:t>配分函数</a:t>
            </a:r>
            <a:endParaRPr lang="zh-CN" altLang="en-US" sz="3200" dirty="0">
              <a:latin typeface="微软雅黑" panose="020B0503020204020204" pitchFamily="34" charset="-122"/>
              <a:ea typeface="微软雅黑" panose="020B0503020204020204" pitchFamily="34" charset="-122"/>
            </a:endParaRPr>
          </a:p>
        </p:txBody>
      </p:sp>
      <p:sp>
        <p:nvSpPr>
          <p:cNvPr id="85" name="文本框 81"/>
          <p:cNvSpPr txBox="1"/>
          <p:nvPr/>
        </p:nvSpPr>
        <p:spPr>
          <a:xfrm>
            <a:off x="7085520" y="4022081"/>
            <a:ext cx="2318263" cy="58477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3200" b="1" dirty="0">
                <a:latin typeface="微软雅黑" panose="020B0503020204020204" pitchFamily="34" charset="-122"/>
                <a:ea typeface="微软雅黑" panose="020B0503020204020204" pitchFamily="34" charset="-122"/>
              </a:rPr>
              <a:t>3</a:t>
            </a:r>
            <a:r>
              <a:rPr lang="en-US" altLang="zh-CN" sz="3200" b="1" dirty="0" smtClean="0">
                <a:latin typeface="微软雅黑" panose="020B0503020204020204" pitchFamily="34" charset="-122"/>
                <a:ea typeface="微软雅黑" panose="020B0503020204020204" pitchFamily="34" charset="-122"/>
              </a:rPr>
              <a:t>. </a:t>
            </a:r>
            <a:r>
              <a:rPr lang="zh-CN" altLang="en-US" sz="3200" b="1" dirty="0">
                <a:latin typeface="微软雅黑" panose="020B0503020204020204" pitchFamily="34" charset="-122"/>
                <a:ea typeface="微软雅黑" panose="020B0503020204020204" pitchFamily="34" charset="-122"/>
              </a:rPr>
              <a:t>近似</a:t>
            </a:r>
            <a:r>
              <a:rPr lang="zh-CN" altLang="en-US" sz="3200" b="1" dirty="0" smtClean="0">
                <a:latin typeface="微软雅黑" panose="020B0503020204020204" pitchFamily="34" charset="-122"/>
                <a:ea typeface="微软雅黑" panose="020B0503020204020204" pitchFamily="34" charset="-122"/>
              </a:rPr>
              <a:t>推断</a:t>
            </a:r>
            <a:endParaRPr lang="zh-CN" altLang="en-US" sz="3200" b="1" dirty="0">
              <a:latin typeface="微软雅黑" panose="020B0503020204020204" pitchFamily="34" charset="-122"/>
              <a:ea typeface="微软雅黑" panose="020B0503020204020204" pitchFamily="34" charset="-122"/>
            </a:endParaRPr>
          </a:p>
        </p:txBody>
      </p:sp>
      <p:cxnSp>
        <p:nvCxnSpPr>
          <p:cNvPr id="87" name="直接连接符 84"/>
          <p:cNvCxnSpPr/>
          <p:nvPr/>
        </p:nvCxnSpPr>
        <p:spPr>
          <a:xfrm flipV="1">
            <a:off x="6793733" y="3883281"/>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88" name="直接连接符 85"/>
          <p:cNvCxnSpPr/>
          <p:nvPr/>
        </p:nvCxnSpPr>
        <p:spPr>
          <a:xfrm flipV="1">
            <a:off x="6793733" y="4714808"/>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100" name="直接连接符 84"/>
          <p:cNvCxnSpPr/>
          <p:nvPr/>
        </p:nvCxnSpPr>
        <p:spPr>
          <a:xfrm flipV="1">
            <a:off x="6793733" y="3051754"/>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cxnSp>
        <p:nvCxnSpPr>
          <p:cNvPr id="101" name="直接连接符 84"/>
          <p:cNvCxnSpPr/>
          <p:nvPr/>
        </p:nvCxnSpPr>
        <p:spPr>
          <a:xfrm flipV="1">
            <a:off x="6793733" y="2220227"/>
            <a:ext cx="5040000" cy="17755"/>
          </a:xfrm>
          <a:prstGeom prst="line">
            <a:avLst/>
          </a:prstGeom>
          <a:ln>
            <a:solidFill>
              <a:schemeClr val="tx1"/>
            </a:solidFill>
            <a:tailEnd type="none" w="sm" len="sm"/>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9818849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推断（</a:t>
            </a:r>
            <a:r>
              <a:rPr lang="en-US" altLang="zh-CN" dirty="0" smtClean="0"/>
              <a:t>inference</a:t>
            </a:r>
            <a:r>
              <a:rPr lang="zh-CN" altLang="en-US" dirty="0" smtClean="0"/>
              <a:t>）</a:t>
            </a:r>
            <a:endParaRPr lang="zh-CN"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zh-CN" altLang="en-US" dirty="0">
                    <a:solidFill>
                      <a:srgbClr val="FF0000"/>
                    </a:solidFill>
                  </a:rPr>
                  <a:t>推</a:t>
                </a:r>
                <a:r>
                  <a:rPr lang="zh-CN" altLang="en-US" dirty="0" smtClean="0">
                    <a:solidFill>
                      <a:srgbClr val="FF0000"/>
                    </a:solidFill>
                  </a:rPr>
                  <a:t>断</a:t>
                </a:r>
                <a:r>
                  <a:rPr lang="zh-CN" altLang="en-US" dirty="0" smtClean="0"/>
                  <a:t>：给定一些其他变量的情况下计算</a:t>
                </a:r>
                <a:r>
                  <a:rPr lang="zh-CN" altLang="en-US" dirty="0"/>
                  <a:t>某些变量概率分布的过</a:t>
                </a:r>
                <a:r>
                  <a:rPr lang="zh-CN" altLang="en-US" dirty="0" smtClean="0"/>
                  <a:t>程</a:t>
                </a:r>
                <a:endParaRPr lang="en-US" altLang="zh-CN" dirty="0" smtClean="0"/>
              </a:p>
              <a:p>
                <a:endParaRPr lang="en-US" altLang="zh-CN" dirty="0" smtClean="0"/>
              </a:p>
              <a:p>
                <a:r>
                  <a:rPr lang="zh-CN" altLang="en-US" dirty="0" smtClean="0"/>
                  <a:t>假设</a:t>
                </a:r>
                <a:r>
                  <a:rPr lang="en-US" altLang="zh-CN" b="1" dirty="0" smtClean="0"/>
                  <a:t>v</a:t>
                </a:r>
                <a:r>
                  <a:rPr lang="zh-CN" altLang="en-US" dirty="0" smtClean="0"/>
                  <a:t>为观测变量，</a:t>
                </a:r>
                <a:r>
                  <a:rPr lang="en-US" altLang="zh-CN" b="1" dirty="0" smtClean="0"/>
                  <a:t>h</a:t>
                </a:r>
                <a:r>
                  <a:rPr lang="zh-CN" altLang="en-US" dirty="0" smtClean="0"/>
                  <a:t>为隐变量，那么推断是学习 </a:t>
                </a:r>
                <a14:m>
                  <m:oMath xmlns:m="http://schemas.openxmlformats.org/officeDocument/2006/math">
                    <m:r>
                      <a:rPr lang="en-US" altLang="zh-CN" b="0" i="1" smtClean="0">
                        <a:solidFill>
                          <a:srgbClr val="FF0000"/>
                        </a:solidFill>
                        <a:latin typeface="Cambria Math" panose="02040503050406030204" pitchFamily="18" charset="0"/>
                      </a:rPr>
                      <m:t>𝑝</m:t>
                    </m:r>
                    <m:d>
                      <m:dPr>
                        <m:ctrlPr>
                          <a:rPr lang="en-US" altLang="zh-CN" b="0"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𝒉</m:t>
                        </m:r>
                      </m:e>
                      <m:e>
                        <m:r>
                          <a:rPr lang="en-US" altLang="zh-CN" b="1" i="1" smtClean="0">
                            <a:solidFill>
                              <a:srgbClr val="FF0000"/>
                            </a:solidFill>
                            <a:latin typeface="Cambria Math" panose="02040503050406030204" pitchFamily="18" charset="0"/>
                          </a:rPr>
                          <m:t>𝒗</m:t>
                        </m:r>
                      </m:e>
                    </m:d>
                  </m:oMath>
                </a14:m>
                <a:endParaRPr lang="en-US" altLang="zh-CN" dirty="0" smtClean="0">
                  <a:solidFill>
                    <a:srgbClr val="FF0000"/>
                  </a:solidFill>
                </a:endParaRPr>
              </a:p>
              <a:p>
                <a:endParaRPr lang="en-US" altLang="zh-CN" dirty="0" smtClean="0"/>
              </a:p>
              <a:p>
                <a:r>
                  <a:rPr lang="zh-CN" altLang="en-US" dirty="0" smtClean="0"/>
                  <a:t>对于大多数具有</a:t>
                </a:r>
                <a:r>
                  <a:rPr lang="zh-CN" altLang="en-US" dirty="0" smtClean="0">
                    <a:solidFill>
                      <a:srgbClr val="FF0000"/>
                    </a:solidFill>
                  </a:rPr>
                  <a:t>多层隐藏变量</a:t>
                </a:r>
                <a:r>
                  <a:rPr lang="zh-CN" altLang="en-US" dirty="0" smtClean="0"/>
                  <a:t>的图模型而言，精</a:t>
                </a:r>
                <a:r>
                  <a:rPr lang="zh-CN" altLang="en-US" dirty="0"/>
                  <a:t>确推断算法需要指数量级的运行时间</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66</a:t>
            </a:fld>
            <a:endParaRPr lang="zh-CN" altLang="en-US"/>
          </a:p>
        </p:txBody>
      </p:sp>
    </p:spTree>
    <p:extLst>
      <p:ext uri="{BB962C8B-B14F-4D97-AF65-F5344CB8AC3E}">
        <p14:creationId xmlns:p14="http://schemas.microsoft.com/office/powerpoint/2010/main" val="56892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推断（</a:t>
            </a:r>
            <a:r>
              <a:rPr lang="en-US" altLang="zh-CN" dirty="0"/>
              <a:t>inference</a:t>
            </a:r>
            <a:r>
              <a:rPr lang="zh-CN" altLang="en-US" dirty="0" smtClean="0"/>
              <a:t>）挑战</a:t>
            </a:r>
            <a:endParaRPr lang="zh-CN" altLang="en-US" dirty="0"/>
          </a:p>
        </p:txBody>
      </p:sp>
      <p:sp>
        <p:nvSpPr>
          <p:cNvPr id="3" name="Content Placeholder 2"/>
          <p:cNvSpPr>
            <a:spLocks noGrp="1"/>
          </p:cNvSpPr>
          <p:nvPr>
            <p:ph idx="1"/>
          </p:nvPr>
        </p:nvSpPr>
        <p:spPr/>
        <p:txBody>
          <a:bodyPr/>
          <a:lstStyle/>
          <a:p>
            <a:r>
              <a:rPr lang="zh-CN" altLang="en-US" dirty="0" smtClean="0"/>
              <a:t>深</a:t>
            </a:r>
            <a:r>
              <a:rPr lang="zh-CN" altLang="en-US" dirty="0"/>
              <a:t>度学</a:t>
            </a:r>
            <a:r>
              <a:rPr lang="zh-CN" altLang="en-US" dirty="0" smtClean="0"/>
              <a:t>习难</a:t>
            </a:r>
            <a:r>
              <a:rPr lang="zh-CN" altLang="en-US" dirty="0"/>
              <a:t>以处</a:t>
            </a:r>
            <a:r>
              <a:rPr lang="zh-CN" altLang="en-US" dirty="0" smtClean="0"/>
              <a:t>理推</a:t>
            </a:r>
            <a:r>
              <a:rPr lang="zh-CN" altLang="en-US" dirty="0"/>
              <a:t>断问</a:t>
            </a:r>
            <a:r>
              <a:rPr lang="zh-CN" altLang="en-US" dirty="0" smtClean="0"/>
              <a:t>题源于图</a:t>
            </a:r>
            <a:r>
              <a:rPr lang="zh-CN" altLang="en-US" dirty="0"/>
              <a:t>模型</a:t>
            </a:r>
            <a:r>
              <a:rPr lang="zh-CN" altLang="en-US" dirty="0" smtClean="0"/>
              <a:t>中</a:t>
            </a:r>
            <a:r>
              <a:rPr lang="zh-CN" altLang="en-US" dirty="0" smtClean="0">
                <a:solidFill>
                  <a:srgbClr val="FF0000"/>
                </a:solidFill>
              </a:rPr>
              <a:t>隐变量间</a:t>
            </a:r>
            <a:r>
              <a:rPr lang="zh-CN" altLang="en-US" dirty="0">
                <a:solidFill>
                  <a:srgbClr val="FF0000"/>
                </a:solidFill>
              </a:rPr>
              <a:t>的相</a:t>
            </a:r>
            <a:r>
              <a:rPr lang="zh-CN" altLang="en-US" dirty="0" smtClean="0">
                <a:solidFill>
                  <a:srgbClr val="FF0000"/>
                </a:solidFill>
              </a:rPr>
              <a:t>互作</a:t>
            </a:r>
            <a:r>
              <a:rPr lang="zh-CN" altLang="en-US" dirty="0">
                <a:solidFill>
                  <a:srgbClr val="FF0000"/>
                </a:solidFill>
              </a:rPr>
              <a:t>用</a:t>
            </a:r>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67</a:t>
            </a:fld>
            <a:endParaRPr lang="zh-CN" altLang="en-US"/>
          </a:p>
        </p:txBody>
      </p:sp>
      <p:pic>
        <p:nvPicPr>
          <p:cNvPr id="5" name="Picture 4"/>
          <p:cNvPicPr>
            <a:picLocks noChangeAspect="1"/>
          </p:cNvPicPr>
          <p:nvPr/>
        </p:nvPicPr>
        <p:blipFill>
          <a:blip r:embed="rId2"/>
          <a:stretch>
            <a:fillRect/>
          </a:stretch>
        </p:blipFill>
        <p:spPr>
          <a:xfrm>
            <a:off x="4295775" y="2721359"/>
            <a:ext cx="6933333" cy="3114286"/>
          </a:xfrm>
          <a:prstGeom prst="rect">
            <a:avLst/>
          </a:prstGeom>
        </p:spPr>
      </p:pic>
      <p:sp>
        <p:nvSpPr>
          <p:cNvPr id="6" name="Rectangle 5"/>
          <p:cNvSpPr/>
          <p:nvPr/>
        </p:nvSpPr>
        <p:spPr>
          <a:xfrm>
            <a:off x="4495947" y="5937833"/>
            <a:ext cx="2031325" cy="369332"/>
          </a:xfrm>
          <a:prstGeom prst="rect">
            <a:avLst/>
          </a:prstGeom>
        </p:spPr>
        <p:txBody>
          <a:bodyPr wrap="none">
            <a:spAutoFit/>
          </a:bodyPr>
          <a:lstStyle/>
          <a:p>
            <a:r>
              <a:rPr lang="zh-CN" altLang="en-US" dirty="0">
                <a:latin typeface="FZHTK--GBK1-0"/>
              </a:rPr>
              <a:t>半受限玻尔兹曼机</a:t>
            </a:r>
            <a:endParaRPr lang="zh-CN" altLang="en-US" dirty="0"/>
          </a:p>
        </p:txBody>
      </p:sp>
      <p:sp>
        <p:nvSpPr>
          <p:cNvPr id="7" name="Rectangle 6"/>
          <p:cNvSpPr/>
          <p:nvPr/>
        </p:nvSpPr>
        <p:spPr>
          <a:xfrm>
            <a:off x="6862194" y="5937833"/>
            <a:ext cx="1800493" cy="369332"/>
          </a:xfrm>
          <a:prstGeom prst="rect">
            <a:avLst/>
          </a:prstGeom>
        </p:spPr>
        <p:txBody>
          <a:bodyPr wrap="none">
            <a:spAutoFit/>
          </a:bodyPr>
          <a:lstStyle/>
          <a:p>
            <a:r>
              <a:rPr lang="zh-CN" altLang="en-US" dirty="0">
                <a:latin typeface="FZHTK--GBK1-0"/>
              </a:rPr>
              <a:t>深度</a:t>
            </a:r>
            <a:r>
              <a:rPr lang="zh-CN" altLang="en-US" dirty="0" smtClean="0">
                <a:latin typeface="FZHTK--GBK1-0"/>
              </a:rPr>
              <a:t>玻</a:t>
            </a:r>
            <a:r>
              <a:rPr lang="zh-CN" altLang="en-US" dirty="0">
                <a:latin typeface="FZHTK--GBK1-0"/>
              </a:rPr>
              <a:t>尔兹曼机</a:t>
            </a:r>
            <a:endParaRPr lang="zh-CN" altLang="en-US" dirty="0"/>
          </a:p>
        </p:txBody>
      </p:sp>
      <p:sp>
        <p:nvSpPr>
          <p:cNvPr id="8" name="Rectangle 7"/>
          <p:cNvSpPr/>
          <p:nvPr/>
        </p:nvSpPr>
        <p:spPr>
          <a:xfrm>
            <a:off x="9390485" y="5939354"/>
            <a:ext cx="1107996" cy="369332"/>
          </a:xfrm>
          <a:prstGeom prst="rect">
            <a:avLst/>
          </a:prstGeom>
        </p:spPr>
        <p:txBody>
          <a:bodyPr wrap="none">
            <a:spAutoFit/>
          </a:bodyPr>
          <a:lstStyle/>
          <a:p>
            <a:r>
              <a:rPr lang="zh-CN" altLang="en-US" dirty="0">
                <a:latin typeface="FZHTK--GBK1-0"/>
              </a:rPr>
              <a:t>相消解释</a:t>
            </a:r>
            <a:endParaRPr lang="zh-CN" altLang="en-US" dirty="0"/>
          </a:p>
        </p:txBody>
      </p:sp>
      <p:sp>
        <p:nvSpPr>
          <p:cNvPr id="9" name="Rectangle 8"/>
          <p:cNvSpPr/>
          <p:nvPr/>
        </p:nvSpPr>
        <p:spPr>
          <a:xfrm>
            <a:off x="4400850" y="3571236"/>
            <a:ext cx="2233246" cy="11342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p:cNvSpPr/>
          <p:nvPr/>
        </p:nvSpPr>
        <p:spPr>
          <a:xfrm>
            <a:off x="6698356" y="2823890"/>
            <a:ext cx="2233246" cy="18815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14"/>
          <p:cNvSpPr/>
          <p:nvPr/>
        </p:nvSpPr>
        <p:spPr>
          <a:xfrm>
            <a:off x="8972199" y="3773458"/>
            <a:ext cx="2233246" cy="9319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Straight Arrow Connector 16"/>
          <p:cNvCxnSpPr/>
          <p:nvPr/>
        </p:nvCxnSpPr>
        <p:spPr>
          <a:xfrm flipH="1">
            <a:off x="8255977" y="2033957"/>
            <a:ext cx="1" cy="7386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609492" y="2028471"/>
            <a:ext cx="1837595" cy="13486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9495692" y="2022231"/>
            <a:ext cx="593130" cy="15490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15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a:t>
            </a:r>
            <a:r>
              <a:rPr lang="zh-CN" altLang="en-US" dirty="0" smtClean="0"/>
              <a:t>于优化的推断</a:t>
            </a:r>
            <a:endParaRPr lang="zh-CN"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zh-CN" altLang="en-US" dirty="0" smtClean="0"/>
                  <a:t>假设概率模型包含观测变量</a:t>
                </a:r>
                <a:r>
                  <a:rPr lang="en-US" altLang="zh-CN" dirty="0" smtClean="0"/>
                  <a:t>v</a:t>
                </a:r>
                <a:r>
                  <a:rPr lang="zh-CN" altLang="en-US" dirty="0" smtClean="0"/>
                  <a:t>和隐变量</a:t>
                </a:r>
                <a:r>
                  <a:rPr lang="en-US" altLang="zh-CN" dirty="0" smtClean="0"/>
                  <a:t>h</a:t>
                </a:r>
              </a:p>
              <a:p>
                <a:r>
                  <a:rPr lang="zh-CN" altLang="en-US" dirty="0"/>
                  <a:t>参</a:t>
                </a:r>
                <a:r>
                  <a:rPr lang="zh-CN" altLang="en-US" dirty="0" smtClean="0"/>
                  <a:t>数学习需要计算数据的对数似然</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𝒗</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e>
                    </m:func>
                  </m:oMath>
                </a14:m>
                <a:endParaRPr lang="en-US" altLang="zh-CN" dirty="0" smtClean="0"/>
              </a:p>
              <a:p>
                <a:pPr lvl="1"/>
                <a:r>
                  <a:rPr lang="zh-CN" altLang="en-US" dirty="0" smtClean="0"/>
                  <a:t>但边缘化</a:t>
                </a:r>
                <a:r>
                  <a:rPr lang="en-US" altLang="zh-CN" b="1" i="1" dirty="0" smtClean="0"/>
                  <a:t>h</a:t>
                </a:r>
                <a:r>
                  <a:rPr lang="zh-CN" altLang="en-US" dirty="0" smtClean="0"/>
                  <a:t>非常费时，难以计算</a:t>
                </a:r>
                <a:endParaRPr lang="en-US" altLang="zh-CN" dirty="0" smtClean="0"/>
              </a:p>
              <a:p>
                <a:r>
                  <a:rPr lang="zh-CN" altLang="en-US" dirty="0"/>
                  <a:t>计算</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i="1">
                                <a:latin typeface="Cambria Math" panose="02040503050406030204" pitchFamily="18" charset="0"/>
                              </a:rPr>
                              <m:t>𝒗</m:t>
                            </m:r>
                            <m:r>
                              <a:rPr lang="en-US" altLang="zh-CN" i="1">
                                <a:latin typeface="Cambria Math" panose="02040503050406030204" pitchFamily="18" charset="0"/>
                              </a:rPr>
                              <m:t>;</m:t>
                            </m:r>
                            <m:r>
                              <a:rPr lang="en-US" altLang="zh-CN" b="1" i="1">
                                <a:latin typeface="Cambria Math" panose="02040503050406030204" pitchFamily="18" charset="0"/>
                              </a:rPr>
                              <m:t>𝜽</m:t>
                            </m:r>
                          </m:e>
                        </m:d>
                      </m:e>
                    </m:func>
                  </m:oMath>
                </a14:m>
                <a:r>
                  <a:rPr lang="zh-CN" altLang="en-US" dirty="0" smtClean="0"/>
                  <a:t>的下界</a:t>
                </a:r>
                <a14:m>
                  <m:oMath xmlns:m="http://schemas.openxmlformats.org/officeDocument/2006/math">
                    <m:r>
                      <a:rPr lang="en-US" altLang="zh-CN" b="0" i="1" smtClean="0">
                        <a:latin typeface="Cambria Math" panose="02040503050406030204" pitchFamily="18" charset="0"/>
                      </a:rPr>
                      <m:t>ℒ</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𝒗</m:t>
                        </m:r>
                        <m:r>
                          <a:rPr lang="en-US" altLang="zh-CN" b="0" i="1" smtClean="0">
                            <a:latin typeface="Cambria Math" panose="02040503050406030204" pitchFamily="18" charset="0"/>
                          </a:rPr>
                          <m:t>,</m:t>
                        </m:r>
                        <m:r>
                          <a:rPr lang="en-US" altLang="zh-CN" b="1" i="1" smtClean="0">
                            <a:latin typeface="Cambria Math" panose="02040503050406030204" pitchFamily="18" charset="0"/>
                          </a:rPr>
                          <m:t>𝜽</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e>
                    </m:d>
                  </m:oMath>
                </a14:m>
                <a:endParaRPr lang="en-US" altLang="zh-CN" dirty="0" smtClean="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ℒ</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𝒗</m:t>
                          </m:r>
                          <m:r>
                            <a:rPr lang="en-US" altLang="zh-CN" b="0" i="1" smtClean="0">
                              <a:latin typeface="Cambria Math" panose="02040503050406030204" pitchFamily="18" charset="0"/>
                            </a:rPr>
                            <m:t>,</m:t>
                          </m:r>
                          <m:r>
                            <a:rPr lang="en-US" altLang="zh-CN" b="1" i="1" smtClean="0">
                              <a:latin typeface="Cambria Math" panose="02040503050406030204" pitchFamily="18" charset="0"/>
                            </a:rPr>
                            <m:t>𝜽</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𝒗</m:t>
                              </m:r>
                              <m:r>
                                <a:rPr lang="en-US" altLang="zh-CN" b="0" i="1" smtClean="0">
                                  <a:latin typeface="Cambria Math" panose="02040503050406030204" pitchFamily="18" charset="0"/>
                                </a:rPr>
                                <m:t>;</m:t>
                              </m:r>
                              <m:r>
                                <a:rPr lang="en-US" altLang="zh-CN" b="1" i="1" smtClean="0">
                                  <a:latin typeface="Cambria Math" panose="02040503050406030204" pitchFamily="18" charset="0"/>
                                </a:rPr>
                                <m:t>𝜽</m:t>
                              </m:r>
                            </m:e>
                          </m:d>
                        </m:e>
                      </m:fun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𝐾𝐿</m:t>
                          </m:r>
                        </m:sub>
                      </m:sSub>
                      <m:d>
                        <m:dPr>
                          <m:ctrlPr>
                            <a:rPr lang="en-US" altLang="zh-CN" b="0" i="1" smtClean="0">
                              <a:latin typeface="Cambria Math" panose="02040503050406030204" pitchFamily="18" charset="0"/>
                            </a:rPr>
                          </m:ctrlPr>
                        </m:dPr>
                        <m:e>
                          <m:r>
                            <a:rPr lang="en-US" altLang="zh-CN" b="0" i="1" smtClean="0">
                              <a:solidFill>
                                <a:srgbClr val="FF0000"/>
                              </a:solidFill>
                              <a:latin typeface="Cambria Math" panose="02040503050406030204" pitchFamily="18" charset="0"/>
                            </a:rPr>
                            <m:t>𝑞</m:t>
                          </m:r>
                          <m:d>
                            <m:dPr>
                              <m:ctrlPr>
                                <a:rPr lang="en-US" altLang="zh-CN" b="0"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𝒉</m:t>
                              </m:r>
                              <m:r>
                                <a:rPr lang="en-US" altLang="zh-CN" b="0"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𝒉</m:t>
                              </m:r>
                            </m:e>
                            <m:e>
                              <m:r>
                                <a:rPr lang="en-US" altLang="zh-CN" b="1" i="1" smtClean="0">
                                  <a:latin typeface="Cambria Math" panose="02040503050406030204" pitchFamily="18" charset="0"/>
                                </a:rPr>
                                <m:t>𝒗</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e>
                      </m:d>
                    </m:oMath>
                  </m:oMathPara>
                </a14:m>
                <a:endParaRPr lang="en-US" altLang="zh-CN" dirty="0" smtClean="0"/>
              </a:p>
              <a:p>
                <a:pPr lvl="1"/>
                <a14:m>
                  <m:oMath xmlns:m="http://schemas.openxmlformats.org/officeDocument/2006/math">
                    <m:r>
                      <a:rPr lang="en-US" altLang="zh-CN" b="0" i="1" smtClean="0">
                        <a:latin typeface="Cambria Math" panose="02040503050406030204" pitchFamily="18" charset="0"/>
                      </a:rPr>
                      <m:t>𝑞</m:t>
                    </m:r>
                  </m:oMath>
                </a14:m>
                <a:r>
                  <a:rPr lang="zh-CN" altLang="en-US" dirty="0" smtClean="0"/>
                  <a:t>是关于</a:t>
                </a:r>
                <a:r>
                  <a:rPr lang="en-US" altLang="zh-CN" b="1" i="1" dirty="0" smtClean="0"/>
                  <a:t>h</a:t>
                </a:r>
                <a:r>
                  <a:rPr lang="zh-CN" altLang="en-US" dirty="0" smtClean="0"/>
                  <a:t>的一个任意概率分布</a:t>
                </a:r>
                <a:endParaRPr lang="en-US" altLang="zh-CN" dirty="0" smtClean="0"/>
              </a:p>
              <a:p>
                <a:pPr lvl="1"/>
                <a14:m>
                  <m:oMath xmlns:m="http://schemas.openxmlformats.org/officeDocument/2006/math">
                    <m:r>
                      <a:rPr lang="en-US" altLang="zh-CN" i="1">
                        <a:latin typeface="Cambria Math" panose="02040503050406030204" pitchFamily="18" charset="0"/>
                      </a:rPr>
                      <m:t>ℒ</m:t>
                    </m:r>
                    <m:d>
                      <m:dPr>
                        <m:ctrlPr>
                          <a:rPr lang="en-US" altLang="zh-CN" i="1">
                            <a:latin typeface="Cambria Math" panose="02040503050406030204" pitchFamily="18" charset="0"/>
                          </a:rPr>
                        </m:ctrlPr>
                      </m:dPr>
                      <m:e>
                        <m:r>
                          <a:rPr lang="en-US" altLang="zh-CN" b="1" i="1">
                            <a:latin typeface="Cambria Math" panose="02040503050406030204" pitchFamily="18" charset="0"/>
                          </a:rPr>
                          <m:t>𝒗</m:t>
                        </m:r>
                        <m:r>
                          <a:rPr lang="en-US" altLang="zh-CN" i="1">
                            <a:latin typeface="Cambria Math" panose="02040503050406030204" pitchFamily="18" charset="0"/>
                          </a:rPr>
                          <m:t>,</m:t>
                        </m:r>
                        <m:r>
                          <a:rPr lang="en-US" altLang="zh-CN" b="1" i="1">
                            <a:latin typeface="Cambria Math" panose="02040503050406030204" pitchFamily="18" charset="0"/>
                          </a:rPr>
                          <m:t>𝜽</m:t>
                        </m:r>
                        <m:r>
                          <a:rPr lang="en-US" altLang="zh-CN" i="1">
                            <a:latin typeface="Cambria Math" panose="02040503050406030204" pitchFamily="18" charset="0"/>
                          </a:rPr>
                          <m:t>,</m:t>
                        </m:r>
                        <m:r>
                          <a:rPr lang="en-US" altLang="zh-CN" i="1">
                            <a:latin typeface="Cambria Math" panose="02040503050406030204" pitchFamily="18" charset="0"/>
                          </a:rPr>
                          <m:t>𝑞</m:t>
                        </m:r>
                      </m:e>
                    </m:d>
                  </m:oMath>
                </a14:m>
                <a:r>
                  <a:rPr lang="zh-CN" altLang="en-US" dirty="0" smtClean="0"/>
                  <a:t>和</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i="1">
                                <a:latin typeface="Cambria Math" panose="02040503050406030204" pitchFamily="18" charset="0"/>
                              </a:rPr>
                              <m:t>𝒗</m:t>
                            </m:r>
                            <m:r>
                              <a:rPr lang="en-US" altLang="zh-CN" i="1">
                                <a:latin typeface="Cambria Math" panose="02040503050406030204" pitchFamily="18" charset="0"/>
                              </a:rPr>
                              <m:t>;</m:t>
                            </m:r>
                            <m:r>
                              <a:rPr lang="en-US" altLang="zh-CN" i="1">
                                <a:latin typeface="Cambria Math" panose="02040503050406030204" pitchFamily="18" charset="0"/>
                              </a:rPr>
                              <m:t>𝜃</m:t>
                            </m:r>
                          </m:e>
                        </m:d>
                      </m:e>
                    </m:func>
                  </m:oMath>
                </a14:m>
                <a:r>
                  <a:rPr lang="zh-CN" altLang="en-US" dirty="0" smtClean="0"/>
                  <a:t>的距离是有</a:t>
                </a:r>
                <a:r>
                  <a:rPr lang="en-US" altLang="zh-CN" dirty="0" smtClean="0"/>
                  <a:t>KL</a:t>
                </a:r>
                <a:r>
                  <a:rPr lang="zh-CN" altLang="en-US" dirty="0" smtClean="0"/>
                  <a:t>散度衡量</a:t>
                </a:r>
                <a:endParaRPr lang="en-US" altLang="zh-CN" dirty="0" smtClean="0"/>
              </a:p>
              <a:p>
                <a:pPr lvl="1"/>
                <a14:m>
                  <m:oMath xmlns:m="http://schemas.openxmlformats.org/officeDocument/2006/math">
                    <m:r>
                      <a:rPr lang="en-US" altLang="zh-CN" i="1">
                        <a:latin typeface="Cambria Math" panose="02040503050406030204" pitchFamily="18" charset="0"/>
                      </a:rPr>
                      <m:t>𝑞</m:t>
                    </m:r>
                    <m:d>
                      <m:dPr>
                        <m:ctrlPr>
                          <a:rPr lang="en-US" altLang="zh-CN" i="1">
                            <a:latin typeface="Cambria Math" panose="02040503050406030204" pitchFamily="18" charset="0"/>
                          </a:rPr>
                        </m:ctrlPr>
                      </m:dPr>
                      <m:e>
                        <m:r>
                          <a:rPr lang="en-US" altLang="zh-CN" b="1" i="1">
                            <a:latin typeface="Cambria Math" panose="02040503050406030204" pitchFamily="18" charset="0"/>
                          </a:rPr>
                          <m:t>𝒉</m:t>
                        </m:r>
                        <m:r>
                          <a:rPr lang="en-US" altLang="zh-CN" i="1">
                            <a:latin typeface="Cambria Math" panose="02040503050406030204" pitchFamily="18" charset="0"/>
                          </a:rPr>
                          <m:t>|</m:t>
                        </m:r>
                        <m:r>
                          <a:rPr lang="en-US" altLang="zh-CN" b="1" i="1">
                            <a:latin typeface="Cambria Math" panose="02040503050406030204" pitchFamily="18" charset="0"/>
                          </a:rPr>
                          <m:t>𝒗</m:t>
                        </m:r>
                      </m:e>
                    </m:d>
                  </m:oMath>
                </a14:m>
                <a:r>
                  <a:rPr lang="zh-CN" altLang="en-US" dirty="0" smtClean="0">
                    <a:latin typeface="Cambria Math" panose="02040503050406030204" pitchFamily="18" charset="0"/>
                  </a:rPr>
                  <a:t>越接近</a:t>
                </a:r>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i="1">
                            <a:latin typeface="Cambria Math" panose="02040503050406030204" pitchFamily="18" charset="0"/>
                          </a:rPr>
                          <m:t>𝒉</m:t>
                        </m:r>
                      </m:e>
                      <m:e>
                        <m:r>
                          <a:rPr lang="en-US" altLang="zh-CN" b="1" i="1">
                            <a:latin typeface="Cambria Math" panose="02040503050406030204" pitchFamily="18" charset="0"/>
                          </a:rPr>
                          <m:t>𝒗</m:t>
                        </m:r>
                        <m:r>
                          <a:rPr lang="en-US" altLang="zh-CN" i="1">
                            <a:latin typeface="Cambria Math" panose="02040503050406030204" pitchFamily="18" charset="0"/>
                          </a:rPr>
                          <m:t>;</m:t>
                        </m:r>
                        <m:r>
                          <a:rPr lang="en-US" altLang="zh-CN" i="1">
                            <a:latin typeface="Cambria Math" panose="02040503050406030204" pitchFamily="18" charset="0"/>
                          </a:rPr>
                          <m:t>𝜃</m:t>
                        </m:r>
                      </m:e>
                    </m:d>
                  </m:oMath>
                </a14:m>
                <a:r>
                  <a:rPr lang="zh-CN" altLang="en-US" i="1" dirty="0" smtClean="0">
                    <a:latin typeface="Cambria Math" panose="02040503050406030204" pitchFamily="18" charset="0"/>
                  </a:rPr>
                  <a:t>，</a:t>
                </a:r>
                <a:r>
                  <a:rPr lang="zh-CN" altLang="en-US" dirty="0" smtClean="0">
                    <a:latin typeface="Cambria Math" panose="02040503050406030204" pitchFamily="18" charset="0"/>
                  </a:rPr>
                  <a:t>下界就越紧</a:t>
                </a:r>
                <a:endParaRPr lang="en-US" altLang="zh-CN" dirty="0" smtClean="0">
                  <a:latin typeface="Cambria Math" panose="02040503050406030204" pitchFamily="18" charset="0"/>
                </a:endParaRPr>
              </a:p>
              <a:p>
                <a:pPr lvl="1"/>
                <a14:m>
                  <m:oMath xmlns:m="http://schemas.openxmlformats.org/officeDocument/2006/math">
                    <m:r>
                      <a:rPr lang="en-US" altLang="zh-CN" i="1" smtClean="0">
                        <a:solidFill>
                          <a:schemeClr val="tx1"/>
                        </a:solidFill>
                        <a:latin typeface="Cambria Math" panose="02040503050406030204" pitchFamily="18" charset="0"/>
                      </a:rPr>
                      <m:t>𝑞</m:t>
                    </m:r>
                    <m:d>
                      <m:dPr>
                        <m:ctrlPr>
                          <a:rPr lang="en-US" altLang="zh-CN"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𝒉</m:t>
                        </m:r>
                        <m:r>
                          <a:rPr lang="en-US" altLang="zh-CN"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𝒗</m:t>
                        </m:r>
                      </m:e>
                    </m:d>
                    <m:r>
                      <a:rPr lang="en-US" altLang="zh-CN" i="1" smtClean="0">
                        <a:solidFill>
                          <a:schemeClr val="tx1"/>
                        </a:solidFill>
                        <a:latin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i="1">
                            <a:latin typeface="Cambria Math" panose="02040503050406030204" pitchFamily="18" charset="0"/>
                          </a:rPr>
                          <m:t>𝒉</m:t>
                        </m:r>
                      </m:e>
                      <m:e>
                        <m:r>
                          <a:rPr lang="en-US" altLang="zh-CN" b="1" i="1">
                            <a:latin typeface="Cambria Math" panose="02040503050406030204" pitchFamily="18" charset="0"/>
                          </a:rPr>
                          <m:t>𝒗</m:t>
                        </m:r>
                        <m:r>
                          <a:rPr lang="en-US" altLang="zh-CN" i="1">
                            <a:latin typeface="Cambria Math" panose="02040503050406030204" pitchFamily="18" charset="0"/>
                          </a:rPr>
                          <m:t>;</m:t>
                        </m:r>
                        <m:r>
                          <a:rPr lang="en-US" altLang="zh-CN" i="1">
                            <a:latin typeface="Cambria Math" panose="02040503050406030204" pitchFamily="18" charset="0"/>
                          </a:rPr>
                          <m:t>𝜃</m:t>
                        </m:r>
                      </m:e>
                    </m:d>
                  </m:oMath>
                </a14:m>
                <a:r>
                  <a:rPr lang="zh-CN" altLang="en-US" dirty="0" smtClean="0"/>
                  <a:t>时，</a:t>
                </a:r>
                <a14:m>
                  <m:oMath xmlns:m="http://schemas.openxmlformats.org/officeDocument/2006/math">
                    <m:r>
                      <a:rPr lang="en-US" altLang="zh-CN" i="1">
                        <a:latin typeface="Cambria Math" panose="02040503050406030204" pitchFamily="18" charset="0"/>
                      </a:rPr>
                      <m:t>ℒ</m:t>
                    </m:r>
                    <m:d>
                      <m:dPr>
                        <m:ctrlPr>
                          <a:rPr lang="en-US" altLang="zh-CN" i="1">
                            <a:latin typeface="Cambria Math" panose="02040503050406030204" pitchFamily="18" charset="0"/>
                          </a:rPr>
                        </m:ctrlPr>
                      </m:dPr>
                      <m:e>
                        <m:r>
                          <a:rPr lang="en-US" altLang="zh-CN" b="1" i="1">
                            <a:latin typeface="Cambria Math" panose="02040503050406030204" pitchFamily="18" charset="0"/>
                          </a:rPr>
                          <m:t>𝒗</m:t>
                        </m:r>
                        <m:r>
                          <a:rPr lang="en-US" altLang="zh-CN" i="1">
                            <a:latin typeface="Cambria Math" panose="02040503050406030204" pitchFamily="18" charset="0"/>
                          </a:rPr>
                          <m:t>,</m:t>
                        </m:r>
                        <m:r>
                          <a:rPr lang="en-US" altLang="zh-CN" b="1" i="1">
                            <a:latin typeface="Cambria Math" panose="02040503050406030204" pitchFamily="18" charset="0"/>
                          </a:rPr>
                          <m:t>𝜽</m:t>
                        </m:r>
                        <m:r>
                          <a:rPr lang="en-US" altLang="zh-CN" i="1">
                            <a:latin typeface="Cambria Math" panose="02040503050406030204" pitchFamily="18" charset="0"/>
                          </a:rPr>
                          <m:t>,</m:t>
                        </m:r>
                        <m:r>
                          <a:rPr lang="en-US" altLang="zh-CN" i="1">
                            <a:latin typeface="Cambria Math" panose="02040503050406030204" pitchFamily="18" charset="0"/>
                          </a:rPr>
                          <m:t>𝑞</m:t>
                        </m:r>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i="1">
                                <a:latin typeface="Cambria Math" panose="02040503050406030204" pitchFamily="18" charset="0"/>
                              </a:rPr>
                              <m:t>𝒗</m:t>
                            </m:r>
                            <m:r>
                              <a:rPr lang="en-US" altLang="zh-CN" i="1">
                                <a:latin typeface="Cambria Math" panose="02040503050406030204" pitchFamily="18" charset="0"/>
                              </a:rPr>
                              <m:t>;</m:t>
                            </m:r>
                            <m:r>
                              <a:rPr lang="en-US" altLang="zh-CN" i="1">
                                <a:latin typeface="Cambria Math" panose="02040503050406030204" pitchFamily="18" charset="0"/>
                              </a:rPr>
                              <m:t>𝜃</m:t>
                            </m:r>
                          </m:e>
                        </m:d>
                      </m:e>
                    </m:func>
                  </m:oMath>
                </a14:m>
                <a:endParaRPr lang="en-US" altLang="zh-CN" dirty="0" smtClean="0"/>
              </a:p>
              <a:p>
                <a:pPr lvl="1"/>
                <a:r>
                  <a:rPr lang="zh-CN" altLang="en-US" dirty="0" smtClean="0"/>
                  <a:t>对于某些分布</a:t>
                </a:r>
                <a:r>
                  <a:rPr lang="en-US" altLang="zh-CN" dirty="0" smtClean="0"/>
                  <a:t>q</a:t>
                </a:r>
                <a:r>
                  <a:rPr lang="zh-CN" altLang="en-US" dirty="0" smtClean="0"/>
                  <a:t>，计算</a:t>
                </a:r>
                <a14:m>
                  <m:oMath xmlns:m="http://schemas.openxmlformats.org/officeDocument/2006/math">
                    <m:r>
                      <a:rPr lang="en-US" altLang="zh-CN" b="0" i="1" smtClean="0">
                        <a:latin typeface="Cambria Math" panose="02040503050406030204" pitchFamily="18" charset="0"/>
                      </a:rPr>
                      <m:t>ℒ</m:t>
                    </m:r>
                  </m:oMath>
                </a14:m>
                <a:r>
                  <a:rPr lang="zh-CN" altLang="en-US" dirty="0" smtClean="0"/>
                  <a:t>可以变得相当简单</a:t>
                </a:r>
                <a:endParaRPr lang="en-US" altLang="zh-CN" dirty="0" smtClean="0"/>
              </a:p>
              <a:p>
                <a:r>
                  <a:rPr lang="zh-CN" altLang="en-US" dirty="0" smtClean="0"/>
                  <a:t>推断</a:t>
                </a:r>
                <a:r>
                  <a:rPr lang="zh-CN" altLang="en-US" dirty="0"/>
                  <a:t>问题</a:t>
                </a:r>
                <a:r>
                  <a:rPr lang="zh-CN" altLang="en-US" dirty="0" smtClean="0"/>
                  <a:t>对应</a:t>
                </a:r>
                <a14:m>
                  <m:oMath xmlns:m="http://schemas.openxmlformats.org/officeDocument/2006/math">
                    <m:r>
                      <a:rPr lang="en-US" altLang="zh-CN" i="1">
                        <a:latin typeface="Cambria Math" panose="02040503050406030204" pitchFamily="18" charset="0"/>
                      </a:rPr>
                      <m:t>ℒ</m:t>
                    </m:r>
                  </m:oMath>
                </a14:m>
                <a:r>
                  <a:rPr lang="zh-CN" altLang="en-US" dirty="0" smtClean="0"/>
                  <a:t>的最大化过程</a:t>
                </a:r>
                <a:endParaRPr lang="en-US" altLang="zh-CN"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68</a:t>
            </a:fld>
            <a:endParaRPr lang="zh-CN" altLang="en-US"/>
          </a:p>
        </p:txBody>
      </p:sp>
      <p:sp>
        <p:nvSpPr>
          <p:cNvPr id="5" name="TextBox 4"/>
          <p:cNvSpPr txBox="1"/>
          <p:nvPr/>
        </p:nvSpPr>
        <p:spPr>
          <a:xfrm>
            <a:off x="8901243" y="2533650"/>
            <a:ext cx="3076575" cy="646331"/>
          </a:xfrm>
          <a:prstGeom prst="rect">
            <a:avLst/>
          </a:prstGeom>
          <a:noFill/>
        </p:spPr>
        <p:txBody>
          <a:bodyPr wrap="square" rtlCol="0">
            <a:spAutoFit/>
          </a:bodyPr>
          <a:lstStyle/>
          <a:p>
            <a:r>
              <a:rPr lang="zh-CN" altLang="en-US" dirty="0" smtClean="0"/>
              <a:t>也称 证据下界：</a:t>
            </a:r>
            <a:endParaRPr lang="en-US" altLang="zh-CN" dirty="0" smtClean="0"/>
          </a:p>
          <a:p>
            <a:r>
              <a:rPr lang="en-US" altLang="zh-CN" dirty="0" smtClean="0"/>
              <a:t>Evidence Lower Bound (ELBO)</a:t>
            </a:r>
            <a:endParaRPr lang="zh-CN" altLang="en-US" dirty="0"/>
          </a:p>
        </p:txBody>
      </p:sp>
      <p:cxnSp>
        <p:nvCxnSpPr>
          <p:cNvPr id="7" name="Straight Arrow Connector 6"/>
          <p:cNvCxnSpPr>
            <a:stCxn id="5" idx="1"/>
          </p:cNvCxnSpPr>
          <p:nvPr/>
        </p:nvCxnSpPr>
        <p:spPr>
          <a:xfrm flipH="1">
            <a:off x="6229351" y="2856816"/>
            <a:ext cx="2671892" cy="343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104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基于优化的推断</a:t>
            </a:r>
          </a:p>
        </p:txBody>
      </p:sp>
      <p:pic>
        <p:nvPicPr>
          <p:cNvPr id="5" name="Content Placeholder 4"/>
          <p:cNvPicPr>
            <a:picLocks noGrp="1" noChangeAspect="1"/>
          </p:cNvPicPr>
          <p:nvPr>
            <p:ph idx="1"/>
          </p:nvPr>
        </p:nvPicPr>
        <p:blipFill>
          <a:blip r:embed="rId2"/>
          <a:stretch>
            <a:fillRect/>
          </a:stretch>
        </p:blipFill>
        <p:spPr>
          <a:xfrm>
            <a:off x="642937" y="1359244"/>
            <a:ext cx="10939462" cy="4167413"/>
          </a:xfrm>
          <a:prstGeom prst="rect">
            <a:avLst/>
          </a:prstGeom>
        </p:spPr>
      </p:pic>
      <p:sp>
        <p:nvSpPr>
          <p:cNvPr id="4" name="Slide Number Placeholder 3"/>
          <p:cNvSpPr>
            <a:spLocks noGrp="1"/>
          </p:cNvSpPr>
          <p:nvPr>
            <p:ph type="sldNum" sz="quarter" idx="12"/>
          </p:nvPr>
        </p:nvSpPr>
        <p:spPr/>
        <p:txBody>
          <a:bodyPr/>
          <a:lstStyle/>
          <a:p>
            <a:fld id="{E4FB8F30-D5FE-4CCB-ABB5-7A44322B684D}" type="slidenum">
              <a:rPr lang="zh-CN" altLang="en-US" smtClean="0"/>
              <a:t>69</a:t>
            </a:fld>
            <a:endParaRPr lang="zh-CN" altLang="en-US"/>
          </a:p>
        </p:txBody>
      </p:sp>
      <p:pic>
        <p:nvPicPr>
          <p:cNvPr id="6" name="Picture 5"/>
          <p:cNvPicPr>
            <a:picLocks noChangeAspect="1"/>
          </p:cNvPicPr>
          <p:nvPr/>
        </p:nvPicPr>
        <p:blipFill>
          <a:blip r:embed="rId3"/>
          <a:stretch>
            <a:fillRect/>
          </a:stretch>
        </p:blipFill>
        <p:spPr>
          <a:xfrm>
            <a:off x="2386397" y="5857921"/>
            <a:ext cx="6161905" cy="742857"/>
          </a:xfrm>
          <a:prstGeom prst="rect">
            <a:avLst/>
          </a:prstGeom>
        </p:spPr>
      </p:pic>
    </p:spTree>
    <p:extLst>
      <p:ext uri="{BB962C8B-B14F-4D97-AF65-F5344CB8AC3E}">
        <p14:creationId xmlns:p14="http://schemas.microsoft.com/office/powerpoint/2010/main" val="299759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标</a:t>
            </a:r>
            <a:r>
              <a:rPr lang="zh-CN" altLang="en-US" dirty="0" smtClean="0"/>
              <a:t>准分布</a:t>
            </a:r>
            <a:r>
              <a:rPr lang="zh-CN" altLang="en-US" dirty="0"/>
              <a:t>采样</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假设</a:t>
                </a:r>
                <a:r>
                  <a:rPr lang="en-US" altLang="zh-CN" dirty="0" smtClean="0"/>
                  <a:t>z</a:t>
                </a:r>
                <a:r>
                  <a:rPr lang="zh-CN" altLang="en-US" dirty="0" smtClean="0"/>
                  <a:t>满</a:t>
                </a:r>
                <a:r>
                  <a:rPr lang="zh-CN" altLang="en-US" dirty="0"/>
                  <a:t>足均匀分布</a:t>
                </a:r>
                <a:r>
                  <a:rPr lang="zh-CN" altLang="en-US" dirty="0" smtClean="0"/>
                  <a:t>，</a:t>
                </a:r>
                <a14:m>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oMath>
                </a14:m>
                <a:endParaRPr lang="en-US" altLang="zh-CN" dirty="0" smtClean="0"/>
              </a:p>
              <a:p>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𝑑𝑧</m:t>
                            </m:r>
                          </m:num>
                          <m:den>
                            <m:r>
                              <a:rPr lang="en-US" altLang="zh-CN" b="0" i="1" smtClean="0">
                                <a:latin typeface="Cambria Math" panose="02040503050406030204" pitchFamily="18" charset="0"/>
                              </a:rPr>
                              <m:t>𝑑𝑦</m:t>
                            </m:r>
                          </m:den>
                        </m:f>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𝑑𝑧</m:t>
                            </m:r>
                          </m:num>
                          <m:den>
                            <m:r>
                              <a:rPr lang="en-US" altLang="zh-CN" b="0" i="1" smtClean="0">
                                <a:latin typeface="Cambria Math" panose="02040503050406030204" pitchFamily="18" charset="0"/>
                              </a:rPr>
                              <m:t>𝑑𝑦</m:t>
                            </m:r>
                          </m:den>
                        </m:f>
                      </m:e>
                    </m:d>
                  </m:oMath>
                </a14:m>
                <a:endParaRPr lang="en-US" altLang="zh-CN" dirty="0" smtClean="0"/>
              </a:p>
              <a:p>
                <a:r>
                  <a:rPr lang="zh-CN" altLang="en-US" dirty="0"/>
                  <a:t>积</a:t>
                </a:r>
                <a:r>
                  <a:rPr lang="zh-CN" altLang="en-US" dirty="0" smtClean="0"/>
                  <a:t>分后可得</a:t>
                </a:r>
                <a14:m>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m:t>
                        </m:r>
                        <m:r>
                          <a:rPr lang="en-US" altLang="zh-CN" b="0" i="1" smtClean="0">
                            <a:latin typeface="Cambria Math" panose="02040503050406030204" pitchFamily="18" charset="0"/>
                          </a:rPr>
                          <m:t>∞</m:t>
                        </m:r>
                      </m:sub>
                      <m:sup>
                        <m:r>
                          <a:rPr lang="en-US" altLang="zh-CN" b="0" i="1" smtClean="0">
                            <a:latin typeface="Cambria Math" panose="02040503050406030204" pitchFamily="18" charset="0"/>
                          </a:rPr>
                          <m:t>𝑦</m:t>
                        </m:r>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d>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nary>
                  </m:oMath>
                </a14:m>
                <a:endParaRPr lang="en-US" altLang="zh-CN" b="0" i="1" dirty="0" smtClean="0">
                  <a:latin typeface="Cambria Math" panose="02040503050406030204" pitchFamily="18" charset="0"/>
                </a:endParaRPr>
              </a:p>
              <a:p>
                <a:r>
                  <a:rPr lang="zh-CN" altLang="en-US" dirty="0"/>
                  <a:t>若</a:t>
                </a:r>
                <a14:m>
                  <m:oMath xmlns:m="http://schemas.openxmlformats.org/officeDocument/2006/math">
                    <m:r>
                      <m:rPr>
                        <m:sty m:val="p"/>
                      </m:rPr>
                      <a:rPr lang="en-US" altLang="zh-CN" b="0" i="0" smtClean="0">
                        <a:solidFill>
                          <a:srgbClr val="FF0000"/>
                        </a:solidFill>
                        <a:latin typeface="Cambria Math" panose="02040503050406030204" pitchFamily="18" charset="0"/>
                      </a:rPr>
                      <m:t>y</m:t>
                    </m:r>
                    <m:r>
                      <a:rPr lang="en-US" altLang="zh-CN" b="0" i="0" smtClean="0">
                        <a:solidFill>
                          <a:srgbClr val="FF0000"/>
                        </a:solidFill>
                        <a:latin typeface="Cambria Math" panose="02040503050406030204" pitchFamily="18" charset="0"/>
                      </a:rPr>
                      <m:t>=</m:t>
                    </m:r>
                    <m:sSup>
                      <m:sSupPr>
                        <m:ctrlPr>
                          <a:rPr lang="en-US" altLang="zh-CN" b="0" i="1" smtClean="0">
                            <a:solidFill>
                              <a:srgbClr val="FF0000"/>
                            </a:solidFill>
                            <a:latin typeface="Cambria Math" panose="02040503050406030204" pitchFamily="18" charset="0"/>
                          </a:rPr>
                        </m:ctrlPr>
                      </m:sSupPr>
                      <m:e>
                        <m:r>
                          <m:rPr>
                            <m:sty m:val="p"/>
                          </m:rPr>
                          <a:rPr lang="en-US" altLang="zh-CN" b="0" i="0" smtClean="0">
                            <a:solidFill>
                              <a:srgbClr val="FF0000"/>
                            </a:solidFill>
                            <a:latin typeface="Cambria Math" panose="02040503050406030204" pitchFamily="18" charset="0"/>
                          </a:rPr>
                          <m:t>h</m:t>
                        </m:r>
                      </m:e>
                      <m:sup>
                        <m:r>
                          <a:rPr lang="en-US" altLang="zh-CN" b="0" i="0" smtClean="0">
                            <a:solidFill>
                              <a:srgbClr val="FF0000"/>
                            </a:solidFill>
                            <a:latin typeface="Cambria Math" panose="02040503050406030204" pitchFamily="18" charset="0"/>
                          </a:rPr>
                          <m:t>−1</m:t>
                        </m:r>
                      </m:sup>
                    </m:sSup>
                    <m:d>
                      <m:dPr>
                        <m:ctrlPr>
                          <a:rPr lang="en-US" altLang="zh-CN" b="0" i="1" smtClean="0">
                            <a:solidFill>
                              <a:srgbClr val="FF0000"/>
                            </a:solidFill>
                            <a:latin typeface="Cambria Math" panose="02040503050406030204" pitchFamily="18" charset="0"/>
                          </a:rPr>
                        </m:ctrlPr>
                      </m:dPr>
                      <m:e>
                        <m:r>
                          <m:rPr>
                            <m:sty m:val="p"/>
                          </m:rPr>
                          <a:rPr lang="en-US" altLang="zh-CN" b="0" i="0" smtClean="0">
                            <a:solidFill>
                              <a:srgbClr val="FF0000"/>
                            </a:solidFill>
                            <a:latin typeface="Cambria Math" panose="02040503050406030204" pitchFamily="18" charset="0"/>
                          </a:rPr>
                          <m:t>z</m:t>
                        </m:r>
                      </m:e>
                    </m:d>
                  </m:oMath>
                </a14:m>
                <a:r>
                  <a:rPr lang="zh-CN" altLang="en-US" dirty="0" smtClean="0"/>
                  <a:t>，那么</a:t>
                </a:r>
                <a14:m>
                  <m:oMath xmlns:m="http://schemas.openxmlformats.org/officeDocument/2006/math">
                    <m:r>
                      <a:rPr lang="en-US" altLang="zh-CN" b="0" i="1" smtClean="0">
                        <a:solidFill>
                          <a:srgbClr val="FF0000"/>
                        </a:solidFill>
                        <a:latin typeface="Cambria Math" panose="02040503050406030204" pitchFamily="18" charset="0"/>
                      </a:rPr>
                      <m:t>𝑦</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𝑝</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𝑦</m:t>
                        </m:r>
                      </m:e>
                    </m:d>
                  </m:oMath>
                </a14:m>
                <a:endParaRPr lang="en-US" altLang="zh-CN" dirty="0" smtClean="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7</a:t>
            </a:fld>
            <a:endParaRPr lang="zh-CN" altLang="en-US"/>
          </a:p>
        </p:txBody>
      </p:sp>
      <p:pic>
        <p:nvPicPr>
          <p:cNvPr id="6" name="Picture 5"/>
          <p:cNvPicPr>
            <a:picLocks noChangeAspect="1"/>
          </p:cNvPicPr>
          <p:nvPr/>
        </p:nvPicPr>
        <p:blipFill>
          <a:blip r:embed="rId3"/>
          <a:stretch>
            <a:fillRect/>
          </a:stretch>
        </p:blipFill>
        <p:spPr>
          <a:xfrm>
            <a:off x="6944018" y="2013534"/>
            <a:ext cx="4371682" cy="3646018"/>
          </a:xfrm>
          <a:prstGeom prst="rect">
            <a:avLst/>
          </a:prstGeom>
        </p:spPr>
      </p:pic>
    </p:spTree>
    <p:extLst>
      <p:ext uri="{BB962C8B-B14F-4D97-AF65-F5344CB8AC3E}">
        <p14:creationId xmlns:p14="http://schemas.microsoft.com/office/powerpoint/2010/main" val="114730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近似推断和</a:t>
            </a:r>
            <a:r>
              <a:rPr lang="zh-CN" altLang="en-US" dirty="0"/>
              <a:t>极大似然的差异</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42550" y="1556951"/>
                <a:ext cx="5472499" cy="5000368"/>
              </a:xfrm>
            </p:spPr>
            <p:txBody>
              <a:bodyPr/>
              <a:lstStyle/>
              <a:p>
                <a:r>
                  <a:rPr lang="zh-CN" altLang="en-US" dirty="0" smtClean="0"/>
                  <a:t>近似推断最小化</a:t>
                </a:r>
                <a:endParaRPr lang="en-US" altLang="zh-CN"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𝐾𝐿</m:t>
                          </m:r>
                        </m:sub>
                      </m:sSub>
                      <m:d>
                        <m:dPr>
                          <m:ctrlPr>
                            <a:rPr lang="en-US" altLang="zh-CN" i="1">
                              <a:latin typeface="Cambria Math" panose="02040503050406030204" pitchFamily="18" charset="0"/>
                            </a:rPr>
                          </m:ctrlPr>
                        </m:dPr>
                        <m:e>
                          <m:r>
                            <a:rPr lang="en-US" altLang="zh-CN" i="1">
                              <a:solidFill>
                                <a:srgbClr val="FF0000"/>
                              </a:solidFill>
                              <a:latin typeface="Cambria Math" panose="02040503050406030204" pitchFamily="18" charset="0"/>
                            </a:rPr>
                            <m:t>𝑞</m:t>
                          </m:r>
                          <m:d>
                            <m:dPr>
                              <m:ctrlPr>
                                <a:rPr lang="en-US" altLang="zh-CN"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𝒉</m:t>
                              </m:r>
                              <m:r>
                                <a:rPr lang="en-US" altLang="zh-CN"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𝒗</m:t>
                              </m:r>
                            </m:e>
                          </m:d>
                          <m:r>
                            <a:rPr lang="en-US" altLang="zh-CN" i="1">
                              <a:latin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i="1">
                                  <a:latin typeface="Cambria Math" panose="02040503050406030204" pitchFamily="18" charset="0"/>
                                </a:rPr>
                                <m:t>𝒉</m:t>
                              </m:r>
                            </m:e>
                            <m:e>
                              <m:r>
                                <a:rPr lang="en-US" altLang="zh-CN" b="1" i="1">
                                  <a:latin typeface="Cambria Math" panose="02040503050406030204" pitchFamily="18" charset="0"/>
                                </a:rPr>
                                <m:t>𝒗</m:t>
                              </m:r>
                              <m:r>
                                <a:rPr lang="en-US" altLang="zh-CN" i="1">
                                  <a:latin typeface="Cambria Math" panose="02040503050406030204" pitchFamily="18" charset="0"/>
                                </a:rPr>
                                <m:t>;</m:t>
                              </m:r>
                              <m:r>
                                <a:rPr lang="en-US" altLang="zh-CN" i="1">
                                  <a:latin typeface="Cambria Math" panose="02040503050406030204" pitchFamily="18" charset="0"/>
                                </a:rPr>
                                <m:t>𝜃</m:t>
                              </m:r>
                            </m:e>
                          </m:d>
                        </m:e>
                      </m:d>
                    </m:oMath>
                  </m:oMathPara>
                </a14:m>
                <a:endParaRPr lang="en-US" altLang="zh-CN" dirty="0" smtClean="0"/>
              </a:p>
              <a:p>
                <a:pPr lvl="1"/>
                <a:r>
                  <a:rPr lang="zh-CN" altLang="en-US" dirty="0"/>
                  <a:t>数</a:t>
                </a:r>
                <a:r>
                  <a:rPr lang="zh-CN" altLang="en-US" dirty="0" smtClean="0"/>
                  <a:t>据概率低的方法模型概率低</a:t>
                </a:r>
                <a:endParaRPr lang="en-US" altLang="zh-CN" dirty="0" smtClean="0"/>
              </a:p>
              <a:p>
                <a:pPr lvl="1"/>
                <a:r>
                  <a:rPr lang="zh-CN" altLang="en-US" dirty="0" smtClean="0"/>
                  <a:t>计算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𝐾𝐿</m:t>
                        </m:r>
                      </m:sub>
                    </m:sSub>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d>
                      <m:dPr>
                        <m:begChr m:val="|"/>
                        <m:ctrlPr>
                          <a:rPr lang="en-US" altLang="zh-CN" i="1">
                            <a:latin typeface="Cambria Math" panose="02040503050406030204" pitchFamily="18" charset="0"/>
                          </a:rPr>
                        </m:ctrlPr>
                      </m:dPr>
                      <m:e>
                        <m:r>
                          <a:rPr lang="en-US" altLang="zh-CN" i="1">
                            <a:latin typeface="Cambria Math" panose="02040503050406030204" pitchFamily="18" charset="0"/>
                          </a:rPr>
                          <m:t>𝑞</m:t>
                        </m:r>
                      </m:e>
                    </m:d>
                  </m:oMath>
                </a14:m>
                <a:r>
                  <a:rPr lang="zh-CN" altLang="en-US" dirty="0" smtClean="0"/>
                  <a:t>代价很好</a:t>
                </a:r>
                <a:endParaRPr lang="en-US" altLang="zh-CN" dirty="0" smtClean="0"/>
              </a:p>
              <a:p>
                <a:pPr marL="0" indent="0">
                  <a:buNone/>
                </a:pPr>
                <a:endParaRPr lang="en-US" altLang="zh-CN" dirty="0" smtClean="0"/>
              </a:p>
              <a:p>
                <a:r>
                  <a:rPr lang="zh-CN" altLang="en-US" dirty="0" smtClean="0"/>
                  <a:t>极大似然</a:t>
                </a:r>
                <a:r>
                  <a:rPr lang="zh-CN" altLang="en-US" dirty="0"/>
                  <a:t>最小化</a:t>
                </a:r>
                <a:endParaRPr lang="en-US" altLang="zh-CN"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𝐾𝐿</m:t>
                          </m:r>
                        </m:sub>
                      </m:sSub>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𝑑𝑎𝑡𝑎</m:t>
                              </m:r>
                            </m:sub>
                          </m:sSub>
                          <m:r>
                            <a:rPr lang="en-US" altLang="zh-CN" i="1">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𝑝</m:t>
                              </m:r>
                            </m:e>
                            <m:sub>
                              <m:r>
                                <a:rPr lang="en-US" altLang="zh-CN" b="0" i="1" smtClean="0">
                                  <a:solidFill>
                                    <a:srgbClr val="FF0000"/>
                                  </a:solidFill>
                                  <a:latin typeface="Cambria Math" panose="02040503050406030204" pitchFamily="18" charset="0"/>
                                </a:rPr>
                                <m:t>𝑚𝑜𝑑𝑒𝑙</m:t>
                              </m:r>
                            </m:sub>
                          </m:sSub>
                        </m:e>
                      </m:d>
                    </m:oMath>
                  </m:oMathPara>
                </a14:m>
                <a:endParaRPr lang="en-US" altLang="zh-CN" i="1" dirty="0">
                  <a:latin typeface="Cambria Math" panose="02040503050406030204" pitchFamily="18" charset="0"/>
                </a:endParaRPr>
              </a:p>
              <a:p>
                <a:pPr lvl="1"/>
                <a:r>
                  <a:rPr lang="zh-CN" altLang="en-US" dirty="0" smtClean="0"/>
                  <a:t>数据概率高的地方模型概率也高</a:t>
                </a:r>
                <a:endParaRPr lang="zh-CN"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42550" y="1556951"/>
                <a:ext cx="5472499" cy="5000368"/>
              </a:xfrm>
              <a:blipFill>
                <a:blip r:embed="rId2"/>
                <a:stretch>
                  <a:fillRect l="-2004"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70</a:t>
            </a:fld>
            <a:endParaRPr lang="zh-CN" altLang="en-US"/>
          </a:p>
        </p:txBody>
      </p:sp>
      <p:pic>
        <p:nvPicPr>
          <p:cNvPr id="5" name="Picture 4"/>
          <p:cNvPicPr>
            <a:picLocks noChangeAspect="1"/>
          </p:cNvPicPr>
          <p:nvPr/>
        </p:nvPicPr>
        <p:blipFill rotWithShape="1">
          <a:blip r:embed="rId3"/>
          <a:srcRect l="52181"/>
          <a:stretch/>
        </p:blipFill>
        <p:spPr>
          <a:xfrm>
            <a:off x="7532321" y="1191226"/>
            <a:ext cx="2795540" cy="2658417"/>
          </a:xfrm>
          <a:prstGeom prst="rect">
            <a:avLst/>
          </a:prstGeom>
        </p:spPr>
      </p:pic>
      <p:pic>
        <p:nvPicPr>
          <p:cNvPr id="8" name="Picture 7"/>
          <p:cNvPicPr>
            <a:picLocks noChangeAspect="1"/>
          </p:cNvPicPr>
          <p:nvPr/>
        </p:nvPicPr>
        <p:blipFill rotWithShape="1">
          <a:blip r:embed="rId3"/>
          <a:srcRect l="5944" r="48666"/>
          <a:stretch/>
        </p:blipFill>
        <p:spPr>
          <a:xfrm>
            <a:off x="7532321" y="4057135"/>
            <a:ext cx="2653544" cy="2658417"/>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3886200" y="3238500"/>
                <a:ext cx="329565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𝐾𝐿</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𝑥</m:t>
                          </m:r>
                        </m:sub>
                        <m:sup/>
                        <m:e>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num>
                                <m:den>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e>
                          </m:func>
                        </m:e>
                      </m:nary>
                    </m:oMath>
                  </m:oMathPara>
                </a14:m>
                <a:endParaRPr lang="zh-CN"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886200" y="3238500"/>
                <a:ext cx="3295650" cy="76450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886200" y="5553075"/>
                <a:ext cx="329565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𝐾𝐿</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𝑥</m:t>
                          </m:r>
                        </m:sub>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num>
                                <m:den>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e>
                          </m:func>
                        </m:e>
                      </m:nary>
                    </m:oMath>
                  </m:oMathPara>
                </a14:m>
                <a:endParaRPr lang="zh-CN"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886200" y="5553075"/>
                <a:ext cx="3295650" cy="764505"/>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980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34132" y="1990938"/>
            <a:ext cx="4738818" cy="3124303"/>
          </a:xfrm>
          <a:prstGeom prst="rect">
            <a:avLst/>
          </a:prstGeom>
        </p:spPr>
      </p:pic>
      <p:sp>
        <p:nvSpPr>
          <p:cNvPr id="2" name="Title 1"/>
          <p:cNvSpPr>
            <a:spLocks noGrp="1"/>
          </p:cNvSpPr>
          <p:nvPr>
            <p:ph type="title"/>
          </p:nvPr>
        </p:nvSpPr>
        <p:spPr/>
        <p:txBody>
          <a:bodyPr/>
          <a:lstStyle/>
          <a:p>
            <a:r>
              <a:rPr lang="zh-CN" altLang="en-US" dirty="0" smtClean="0"/>
              <a:t>期望最大化 </a:t>
            </a:r>
            <a:r>
              <a:rPr lang="en-US" altLang="zh-CN" dirty="0" smtClean="0"/>
              <a:t>(EM)</a:t>
            </a:r>
            <a:endParaRPr lang="zh-CN"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42549" y="1556951"/>
                <a:ext cx="7548951" cy="5000368"/>
              </a:xfrm>
            </p:spPr>
            <p:txBody>
              <a:bodyPr/>
              <a:lstStyle/>
              <a:p>
                <a:r>
                  <a:rPr lang="zh-CN" altLang="en-US" dirty="0" smtClean="0"/>
                  <a:t>最大化下界</a:t>
                </a:r>
                <a:r>
                  <a:rPr lang="en-US" altLang="zh-CN" dirty="0"/>
                  <a:t>ELBO</a:t>
                </a:r>
                <a:r>
                  <a:rPr lang="zh-CN" altLang="en-US" dirty="0" smtClean="0"/>
                  <a:t>的方法，不是近似推断算法</a:t>
                </a:r>
                <a:endParaRPr lang="en-US" altLang="zh-CN" dirty="0" smtClean="0"/>
              </a:p>
              <a:p>
                <a:pPr lvl="1"/>
                <a:r>
                  <a:rPr lang="zh-CN" altLang="en-US" dirty="0"/>
                  <a:t>训</a:t>
                </a:r>
                <a:r>
                  <a:rPr lang="zh-CN" altLang="en-US" dirty="0" smtClean="0"/>
                  <a:t>练样本用</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𝒗</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oMath>
                </a14:m>
                <a:r>
                  <a:rPr lang="zh-CN" altLang="en-US" dirty="0" smtClean="0"/>
                  <a:t>表示，对应隐变量为</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𝒉</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oMath>
                </a14:m>
                <a:endParaRPr lang="en-US" altLang="zh-CN" dirty="0" smtClean="0"/>
              </a:p>
              <a:p>
                <a:pPr lvl="1"/>
                <a:r>
                  <a:rPr lang="zh-CN" altLang="en-US" dirty="0"/>
                  <a:t>计</a:t>
                </a:r>
                <a:r>
                  <a:rPr lang="zh-CN" altLang="en-US" dirty="0" smtClean="0"/>
                  <a:t>算期望步 （</a:t>
                </a:r>
                <a:r>
                  <a:rPr lang="en-US" altLang="zh-CN" dirty="0" smtClean="0"/>
                  <a:t>E-Step</a:t>
                </a:r>
                <a:r>
                  <a:rPr lang="zh-CN" altLang="en-US" dirty="0" smtClean="0"/>
                  <a:t>）</a:t>
                </a:r>
                <a:r>
                  <a:rPr lang="en-US" altLang="zh-CN" dirty="0" smtClean="0"/>
                  <a:t>: </a:t>
                </a:r>
                <a14:m>
                  <m:oMath xmlns:m="http://schemas.openxmlformats.org/officeDocument/2006/math">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𝒉</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𝒗</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r>
                      <a:rPr lang="en-US" altLang="zh-CN" b="0" i="0"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𝒉</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e>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𝒗</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𝜽</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p>
                      </m:e>
                    </m:d>
                  </m:oMath>
                </a14:m>
                <a:r>
                  <a:rPr lang="zh-CN" altLang="en-US" dirty="0" smtClean="0"/>
                  <a:t>，其中</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𝜽</m:t>
                        </m:r>
                      </m:e>
                      <m:sup>
                        <m:d>
                          <m:dPr>
                            <m:ctrlPr>
                              <a:rPr lang="en-US" altLang="zh-CN" i="1">
                                <a:latin typeface="Cambria Math" panose="02040503050406030204" pitchFamily="18" charset="0"/>
                              </a:rPr>
                            </m:ctrlPr>
                          </m:dPr>
                          <m:e>
                            <m:r>
                              <a:rPr lang="en-US" altLang="zh-CN" i="1">
                                <a:latin typeface="Cambria Math" panose="02040503050406030204" pitchFamily="18" charset="0"/>
                              </a:rPr>
                              <m:t>𝑡</m:t>
                            </m:r>
                          </m:e>
                        </m:d>
                      </m:sup>
                    </m:sSup>
                  </m:oMath>
                </a14:m>
                <a:r>
                  <a:rPr lang="zh-CN" altLang="en-US" dirty="0" smtClean="0"/>
                  <a:t>表示第</a:t>
                </a:r>
                <a:r>
                  <a:rPr lang="en-US" altLang="zh-CN" dirty="0" smtClean="0"/>
                  <a:t>t</a:t>
                </a:r>
                <a:r>
                  <a:rPr lang="zh-CN" altLang="en-US" dirty="0" smtClean="0"/>
                  <a:t>步的参数</a:t>
                </a:r>
                <a:endParaRPr lang="en-US" altLang="zh-CN" dirty="0" smtClean="0"/>
              </a:p>
              <a:p>
                <a:pPr lvl="1"/>
                <a:r>
                  <a:rPr lang="zh-CN" altLang="en-US" dirty="0" smtClean="0"/>
                  <a:t>最大化步（</a:t>
                </a:r>
                <a:r>
                  <a:rPr lang="en-US" altLang="zh-CN" dirty="0" smtClean="0"/>
                  <a:t>M-Step</a:t>
                </a:r>
                <a:r>
                  <a:rPr lang="zh-CN" altLang="en-US" dirty="0" smtClean="0"/>
                  <a:t>）</a:t>
                </a:r>
                <a:r>
                  <a:rPr lang="en-US" altLang="zh-CN" dirty="0" smtClean="0"/>
                  <a:t>: </a:t>
                </a:r>
                <a14:m>
                  <m:oMath xmlns:m="http://schemas.openxmlformats.org/officeDocument/2006/math">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𝜃</m:t>
                        </m:r>
                      </m:lim>
                    </m:limLow>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r>
                          <a:rPr lang="en-US" altLang="zh-CN" b="0" i="1" smtClean="0">
                            <a:latin typeface="Cambria Math" panose="02040503050406030204" pitchFamily="18" charset="0"/>
                          </a:rPr>
                          <m:t>ℒ</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𝒗</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m:t>
                            </m:r>
                            <m:r>
                              <a:rPr lang="en-US" altLang="zh-CN" b="1" i="1" smtClean="0">
                                <a:latin typeface="Cambria Math" panose="02040503050406030204" pitchFamily="18" charset="0"/>
                              </a:rPr>
                              <m:t>𝜽</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e>
                        </m:d>
                      </m:e>
                    </m:nary>
                  </m:oMath>
                </a14:m>
                <a:r>
                  <a:rPr lang="zh-CN" altLang="en-US" dirty="0" smtClean="0"/>
                  <a:t>，</a:t>
                </a:r>
                <a14:m>
                  <m:oMath xmlns:m="http://schemas.openxmlformats.org/officeDocument/2006/math">
                    <m:r>
                      <a:rPr lang="en-US" altLang="zh-CN" b="1" i="1" dirty="0" smtClean="0">
                        <a:latin typeface="Cambria Math" panose="02040503050406030204" pitchFamily="18" charset="0"/>
                      </a:rPr>
                      <m:t>𝜽</m:t>
                    </m:r>
                  </m:oMath>
                </a14:m>
                <a:r>
                  <a:rPr lang="zh-CN" altLang="en-US" dirty="0" smtClean="0"/>
                  <a:t>变化时，</a:t>
                </a:r>
                <a:r>
                  <a:rPr lang="en-US" altLang="zh-CN" dirty="0" smtClean="0"/>
                  <a:t>q</a:t>
                </a:r>
                <a:r>
                  <a:rPr lang="zh-CN" altLang="en-US" dirty="0" smtClean="0"/>
                  <a:t>保持不变</a:t>
                </a:r>
                <a:endParaRPr lang="en-US" altLang="zh-CN" dirty="0"/>
              </a:p>
              <a:p>
                <a:r>
                  <a:rPr lang="zh-CN" altLang="en-US" dirty="0" smtClean="0"/>
                  <a:t>是一种坐标上升（</a:t>
                </a:r>
                <a:r>
                  <a:rPr lang="en-US" altLang="zh-CN" dirty="0" smtClean="0"/>
                  <a:t>coordinate </a:t>
                </a:r>
                <a:r>
                  <a:rPr lang="en-US" altLang="zh-CN" dirty="0" err="1" smtClean="0"/>
                  <a:t>asecent</a:t>
                </a:r>
                <a:r>
                  <a:rPr lang="zh-CN" altLang="en-US" dirty="0" smtClean="0"/>
                  <a:t>）法，来最大化下</a:t>
                </a:r>
                <a:r>
                  <a:rPr lang="zh-CN" altLang="en-US" dirty="0"/>
                  <a:t>界</a:t>
                </a:r>
                <a14:m>
                  <m:oMath xmlns:m="http://schemas.openxmlformats.org/officeDocument/2006/math">
                    <m:r>
                      <a:rPr lang="en-US" altLang="zh-CN" b="0" i="1" smtClean="0">
                        <a:latin typeface="Cambria Math" panose="02040503050406030204" pitchFamily="18" charset="0"/>
                      </a:rPr>
                      <m:t>ℒ</m:t>
                    </m:r>
                  </m:oMath>
                </a14:m>
                <a:endParaRPr lang="zh-CN"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42549" y="1556951"/>
                <a:ext cx="7548951" cy="5000368"/>
              </a:xfrm>
              <a:blipFill>
                <a:blip r:embed="rId3"/>
                <a:stretch>
                  <a:fillRect l="-145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71</a:t>
            </a:fld>
            <a:endParaRPr lang="zh-CN" altLang="en-US"/>
          </a:p>
        </p:txBody>
      </p:sp>
    </p:spTree>
    <p:extLst>
      <p:ext uri="{BB962C8B-B14F-4D97-AF65-F5344CB8AC3E}">
        <p14:creationId xmlns:p14="http://schemas.microsoft.com/office/powerpoint/2010/main" val="293164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期望最大化 </a:t>
            </a:r>
            <a:r>
              <a:rPr lang="en-US" altLang="zh-CN" dirty="0"/>
              <a:t>(EM)</a:t>
            </a:r>
            <a:endParaRPr lang="zh-CN"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42550" y="1556951"/>
                <a:ext cx="6167825" cy="5000368"/>
              </a:xfrm>
            </p:spPr>
            <p:txBody>
              <a:bodyPr>
                <a:normAutofit/>
              </a:bodyPr>
              <a:lstStyle/>
              <a:p>
                <a:r>
                  <a:rPr lang="en-US" altLang="zh-CN" dirty="0" smtClean="0"/>
                  <a:t>M-Step</a:t>
                </a:r>
                <a:r>
                  <a:rPr lang="zh-CN" altLang="en-US" dirty="0" smtClean="0"/>
                  <a:t>：可以用任意的优化算法，有时能得到最优解（</a:t>
                </a:r>
                <a:r>
                  <a:rPr lang="en-US" altLang="zh-CN" dirty="0" smtClean="0"/>
                  <a:t>GMM</a:t>
                </a:r>
                <a:r>
                  <a:rPr lang="zh-CN" altLang="en-US" dirty="0" smtClean="0"/>
                  <a:t>）</a:t>
                </a:r>
                <a:endParaRPr lang="en-US" altLang="zh-CN" dirty="0" smtClean="0"/>
              </a:p>
              <a:p>
                <a:r>
                  <a:rPr lang="en-US" altLang="zh-CN" dirty="0" smtClean="0"/>
                  <a:t>M-Step</a:t>
                </a:r>
                <a:r>
                  <a:rPr lang="zh-CN" altLang="en-US" dirty="0" smtClean="0"/>
                  <a:t>在不断优化</a:t>
                </a:r>
                <a14:m>
                  <m:oMath xmlns:m="http://schemas.openxmlformats.org/officeDocument/2006/math">
                    <m:r>
                      <a:rPr lang="en-US" altLang="zh-CN" b="0" i="1" smtClean="0">
                        <a:latin typeface="Cambria Math" panose="02040503050406030204" pitchFamily="18" charset="0"/>
                      </a:rPr>
                      <m:t>𝜃</m:t>
                    </m:r>
                  </m:oMath>
                </a14:m>
                <a:endParaRPr lang="en-US" altLang="zh-CN" dirty="0" smtClean="0"/>
              </a:p>
              <a:p>
                <a:pPr lvl="1"/>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𝒉</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e>
                        <m:sSup>
                          <m:sSupPr>
                            <m:ctrlPr>
                              <a:rPr lang="en-US" altLang="zh-CN" i="1">
                                <a:latin typeface="Cambria Math" panose="02040503050406030204" pitchFamily="18" charset="0"/>
                              </a:rPr>
                            </m:ctrlPr>
                          </m:sSupPr>
                          <m:e>
                            <m:r>
                              <a:rPr lang="en-US" altLang="zh-CN" b="1" i="1">
                                <a:latin typeface="Cambria Math" panose="02040503050406030204" pitchFamily="18" charset="0"/>
                              </a:rPr>
                              <m:t>𝒗</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r>
                          <a:rPr lang="en-US" altLang="zh-CN" b="0" i="1" smtClean="0">
                            <a:latin typeface="Cambria Math" panose="02040503050406030204" pitchFamily="18" charset="0"/>
                          </a:rPr>
                          <m:t>𝜃</m:t>
                        </m:r>
                      </m:e>
                    </m:d>
                  </m:oMath>
                </a14:m>
                <a:r>
                  <a:rPr lang="zh-CN" altLang="en-US" dirty="0" smtClean="0"/>
                  <a:t>发生变化，</a:t>
                </a:r>
                <a14:m>
                  <m:oMath xmlns:m="http://schemas.openxmlformats.org/officeDocument/2006/math">
                    <m:r>
                      <a:rPr lang="en-US" altLang="zh-CN" i="1">
                        <a:latin typeface="Cambria Math" panose="02040503050406030204" pitchFamily="18" charset="0"/>
                      </a:rPr>
                      <m:t>𝑞</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𝒉</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𝒗</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oMath>
                </a14:m>
                <a:r>
                  <a:rPr lang="zh-CN" altLang="en-US" dirty="0" smtClean="0"/>
                  <a:t>保持不变</a:t>
                </a:r>
                <a:endParaRPr lang="en-US" altLang="zh-CN" dirty="0" smtClean="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𝐾𝐿</m:t>
                        </m:r>
                      </m:sub>
                    </m:sSub>
                    <m:d>
                      <m:dPr>
                        <m:ctrlPr>
                          <a:rPr lang="en-US" altLang="zh-CN" i="1">
                            <a:latin typeface="Cambria Math" panose="02040503050406030204" pitchFamily="18" charset="0"/>
                          </a:rPr>
                        </m:ctrlPr>
                      </m:dPr>
                      <m:e>
                        <m:r>
                          <a:rPr lang="en-US" altLang="zh-CN" i="1">
                            <a:solidFill>
                              <a:srgbClr val="FF0000"/>
                            </a:solidFill>
                            <a:latin typeface="Cambria Math" panose="02040503050406030204" pitchFamily="18" charset="0"/>
                          </a:rPr>
                          <m:t>𝑞</m:t>
                        </m:r>
                        <m:d>
                          <m:dPr>
                            <m:ctrlPr>
                              <a:rPr lang="en-US" altLang="zh-CN"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𝒉</m:t>
                            </m:r>
                            <m:r>
                              <a:rPr lang="en-US" altLang="zh-CN"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𝒗</m:t>
                            </m:r>
                          </m:e>
                        </m:d>
                        <m:r>
                          <a:rPr lang="en-US" altLang="zh-CN" i="1">
                            <a:latin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i="1">
                                <a:latin typeface="Cambria Math" panose="02040503050406030204" pitchFamily="18" charset="0"/>
                              </a:rPr>
                              <m:t>𝒉</m:t>
                            </m:r>
                          </m:e>
                          <m:e>
                            <m:r>
                              <a:rPr lang="en-US" altLang="zh-CN" b="1" i="1">
                                <a:latin typeface="Cambria Math" panose="02040503050406030204" pitchFamily="18" charset="0"/>
                              </a:rPr>
                              <m:t>𝒗</m:t>
                            </m:r>
                            <m:r>
                              <a:rPr lang="en-US" altLang="zh-CN" i="1">
                                <a:latin typeface="Cambria Math" panose="02040503050406030204" pitchFamily="18" charset="0"/>
                              </a:rPr>
                              <m:t>;</m:t>
                            </m:r>
                            <m:r>
                              <a:rPr lang="en-US" altLang="zh-CN" i="1">
                                <a:latin typeface="Cambria Math" panose="02040503050406030204" pitchFamily="18" charset="0"/>
                              </a:rPr>
                              <m:t>𝜃</m:t>
                            </m:r>
                          </m:e>
                        </m:d>
                      </m:e>
                    </m:d>
                  </m:oMath>
                </a14:m>
                <a:r>
                  <a:rPr lang="zh-CN" altLang="en-US" dirty="0" smtClean="0"/>
                  <a:t>在变大</a:t>
                </a:r>
                <a:endParaRPr lang="en-US" altLang="zh-CN" dirty="0" smtClean="0"/>
              </a:p>
              <a:p>
                <a:pPr lvl="1"/>
                <a:r>
                  <a:rPr lang="zh-CN" altLang="en-US" dirty="0"/>
                  <a:t>下</a:t>
                </a:r>
                <a:r>
                  <a:rPr lang="zh-CN" altLang="en-US" dirty="0" smtClean="0"/>
                  <a:t>界与对数似然之间的间隔越来越大</a:t>
                </a:r>
                <a:endParaRPr lang="en-US" altLang="zh-CN" dirty="0" smtClean="0"/>
              </a:p>
              <a:p>
                <a:pPr lvl="1"/>
                <a:endParaRPr lang="en-US" altLang="zh-CN" dirty="0" smtClean="0"/>
              </a:p>
              <a:p>
                <a:r>
                  <a:rPr lang="en-US" altLang="zh-CN" dirty="0" smtClean="0"/>
                  <a:t>E-Step</a:t>
                </a:r>
                <a:r>
                  <a:rPr lang="zh-CN" altLang="en-US" dirty="0" smtClean="0"/>
                  <a:t>直接把间隔降到</a:t>
                </a:r>
                <a:r>
                  <a:rPr lang="en-US" altLang="zh-CN" dirty="0" smtClean="0"/>
                  <a:t>0</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42550" y="1556951"/>
                <a:ext cx="6167825" cy="5000368"/>
              </a:xfrm>
              <a:blipFill>
                <a:blip r:embed="rId2"/>
                <a:stretch>
                  <a:fillRect l="-1779" t="-2071" r="-49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72</a:t>
            </a:fld>
            <a:endParaRPr lang="zh-CN" altLang="en-US"/>
          </a:p>
        </p:txBody>
      </p:sp>
      <p:pic>
        <p:nvPicPr>
          <p:cNvPr id="7" name="Picture 6"/>
          <p:cNvPicPr>
            <a:picLocks noChangeAspect="1"/>
          </p:cNvPicPr>
          <p:nvPr/>
        </p:nvPicPr>
        <p:blipFill>
          <a:blip r:embed="rId3"/>
          <a:stretch>
            <a:fillRect/>
          </a:stretch>
        </p:blipFill>
        <p:spPr>
          <a:xfrm>
            <a:off x="7243632" y="3360170"/>
            <a:ext cx="3981974" cy="3387649"/>
          </a:xfrm>
          <a:prstGeom prst="rect">
            <a:avLst/>
          </a:prstGeom>
        </p:spPr>
      </p:pic>
      <p:pic>
        <p:nvPicPr>
          <p:cNvPr id="8" name="Picture 7"/>
          <p:cNvPicPr>
            <a:picLocks noChangeAspect="1"/>
          </p:cNvPicPr>
          <p:nvPr/>
        </p:nvPicPr>
        <p:blipFill>
          <a:blip r:embed="rId4"/>
          <a:stretch>
            <a:fillRect/>
          </a:stretch>
        </p:blipFill>
        <p:spPr>
          <a:xfrm>
            <a:off x="6597305" y="365126"/>
            <a:ext cx="4628301" cy="2674459"/>
          </a:xfrm>
          <a:prstGeom prst="rect">
            <a:avLst/>
          </a:prstGeom>
        </p:spPr>
      </p:pic>
    </p:spTree>
    <p:extLst>
      <p:ext uri="{BB962C8B-B14F-4D97-AF65-F5344CB8AC3E}">
        <p14:creationId xmlns:p14="http://schemas.microsoft.com/office/powerpoint/2010/main" val="277761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期望最大化 </a:t>
            </a:r>
            <a:r>
              <a:rPr lang="en-US" altLang="zh-CN" dirty="0"/>
              <a:t>(EM)</a:t>
            </a:r>
            <a:endParaRPr lang="zh-CN" altLang="en-US" dirty="0"/>
          </a:p>
        </p:txBody>
      </p:sp>
      <p:sp>
        <p:nvSpPr>
          <p:cNvPr id="3" name="Content Placeholder 2"/>
          <p:cNvSpPr>
            <a:spLocks noGrp="1"/>
          </p:cNvSpPr>
          <p:nvPr>
            <p:ph idx="1"/>
          </p:nvPr>
        </p:nvSpPr>
        <p:spPr/>
        <p:txBody>
          <a:bodyPr/>
          <a:lstStyle/>
          <a:p>
            <a:r>
              <a:rPr lang="en-US" altLang="zh-CN" dirty="0" smtClean="0"/>
              <a:t>EM </a:t>
            </a:r>
            <a:r>
              <a:rPr lang="zh-CN" altLang="en-US" dirty="0"/>
              <a:t>算</a:t>
            </a:r>
            <a:r>
              <a:rPr lang="zh-CN" altLang="en-US" dirty="0" smtClean="0"/>
              <a:t>法</a:t>
            </a:r>
            <a:r>
              <a:rPr lang="zh-CN" altLang="en-US" dirty="0"/>
              <a:t>的</a:t>
            </a:r>
            <a:r>
              <a:rPr lang="zh-CN" altLang="en-US" dirty="0" smtClean="0"/>
              <a:t>关键性</a:t>
            </a:r>
            <a:r>
              <a:rPr lang="zh-CN" altLang="en-US" dirty="0"/>
              <a:t>质是</a:t>
            </a:r>
            <a:r>
              <a:rPr lang="zh-CN" altLang="en-US" dirty="0" smtClean="0"/>
              <a:t>当移</a:t>
            </a:r>
            <a:r>
              <a:rPr lang="zh-CN" altLang="en-US" dirty="0"/>
              <a:t>动</a:t>
            </a:r>
            <a:r>
              <a:rPr lang="zh-CN" altLang="en-US" dirty="0" smtClean="0"/>
              <a:t>到新参数时，仍然使</a:t>
            </a:r>
            <a:r>
              <a:rPr lang="zh-CN" altLang="en-US" dirty="0"/>
              <a:t>用旧的分布</a:t>
            </a:r>
            <a:r>
              <a:rPr lang="en-US" altLang="zh-CN" i="1" dirty="0" smtClean="0"/>
              <a:t>q</a:t>
            </a:r>
          </a:p>
          <a:p>
            <a:r>
              <a:rPr lang="zh-CN" altLang="en-US" dirty="0"/>
              <a:t>在传统机器学习中，这</a:t>
            </a:r>
            <a:r>
              <a:rPr lang="zh-CN" altLang="en-US" dirty="0" smtClean="0"/>
              <a:t>种性</a:t>
            </a:r>
            <a:r>
              <a:rPr lang="zh-CN" altLang="en-US" dirty="0"/>
              <a:t>质在推导大</a:t>
            </a:r>
            <a:r>
              <a:rPr lang="en-US" altLang="zh-CN" dirty="0"/>
              <a:t>M </a:t>
            </a:r>
            <a:r>
              <a:rPr lang="zh-CN" altLang="en-US" dirty="0"/>
              <a:t>步更</a:t>
            </a:r>
            <a:r>
              <a:rPr lang="zh-CN" altLang="en-US" dirty="0" smtClean="0"/>
              <a:t>新时</a:t>
            </a:r>
            <a:r>
              <a:rPr lang="zh-CN" altLang="en-US" dirty="0"/>
              <a:t>候得到了广泛的应</a:t>
            </a:r>
            <a:r>
              <a:rPr lang="zh-CN" altLang="en-US" dirty="0" smtClean="0"/>
              <a:t>用</a:t>
            </a:r>
            <a:endParaRPr lang="en-US" altLang="zh-CN" dirty="0" smtClean="0"/>
          </a:p>
          <a:p>
            <a:r>
              <a:rPr lang="zh-CN" altLang="en-US" dirty="0"/>
              <a:t>在深度学习中，大多数模型太过于复杂以致于在最优大</a:t>
            </a:r>
            <a:r>
              <a:rPr lang="en-US" altLang="zh-CN" dirty="0" smtClean="0"/>
              <a:t>M</a:t>
            </a:r>
            <a:r>
              <a:rPr lang="zh-CN" altLang="en-US" dirty="0" smtClean="0"/>
              <a:t>步</a:t>
            </a:r>
            <a:r>
              <a:rPr lang="zh-CN" altLang="en-US" dirty="0"/>
              <a:t>更新中很难得到一个简单的</a:t>
            </a:r>
            <a:r>
              <a:rPr lang="zh-CN" altLang="en-US" dirty="0" smtClean="0"/>
              <a:t>解</a:t>
            </a:r>
            <a:endParaRPr lang="en-US" altLang="zh-CN" dirty="0" smtClean="0"/>
          </a:p>
          <a:p>
            <a:r>
              <a:rPr lang="en-US" altLang="zh-CN" dirty="0" smtClean="0"/>
              <a:t>EM</a:t>
            </a:r>
            <a:r>
              <a:rPr lang="zh-CN" altLang="en-US" dirty="0" smtClean="0"/>
              <a:t>在深度学习中较少被使用</a:t>
            </a:r>
            <a:endParaRPr lang="zh-CN" altLang="en-US" dirty="0"/>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73</a:t>
            </a:fld>
            <a:endParaRPr lang="zh-CN" altLang="en-US"/>
          </a:p>
        </p:txBody>
      </p:sp>
    </p:spTree>
    <p:extLst>
      <p:ext uri="{BB962C8B-B14F-4D97-AF65-F5344CB8AC3E}">
        <p14:creationId xmlns:p14="http://schemas.microsoft.com/office/powerpoint/2010/main" val="28176506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最大后验推断（</a:t>
            </a:r>
            <a:r>
              <a:rPr lang="en-US" altLang="zh-CN" dirty="0" smtClean="0"/>
              <a:t>MAP</a:t>
            </a:r>
            <a:r>
              <a:rPr lang="zh-CN" altLang="en-US" dirty="0" smtClean="0"/>
              <a:t>）</a:t>
            </a:r>
            <a:endParaRPr lang="zh-CN"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zh-CN" altLang="en-US" dirty="0" smtClean="0"/>
                  <a:t>计算一个</a:t>
                </a:r>
                <a:r>
                  <a:rPr lang="zh-CN" altLang="en-US" dirty="0"/>
                  <a:t>隐</a:t>
                </a:r>
                <a:r>
                  <a:rPr lang="zh-CN" altLang="en-US" dirty="0" smtClean="0"/>
                  <a:t>变</a:t>
                </a:r>
                <a:r>
                  <a:rPr lang="zh-CN" altLang="en-US" dirty="0"/>
                  <a:t>量的</a:t>
                </a:r>
                <a:r>
                  <a:rPr lang="zh-CN" altLang="en-US" dirty="0">
                    <a:solidFill>
                      <a:srgbClr val="FF0000"/>
                    </a:solidFill>
                  </a:rPr>
                  <a:t>最可能</a:t>
                </a:r>
                <a:r>
                  <a:rPr lang="zh-CN" altLang="en-US" dirty="0" smtClean="0">
                    <a:solidFill>
                      <a:srgbClr val="FF0000"/>
                    </a:solidFill>
                  </a:rPr>
                  <a:t>值</a:t>
                </a:r>
                <a:r>
                  <a:rPr lang="zh-CN" altLang="en-US" dirty="0" smtClean="0"/>
                  <a:t>代</a:t>
                </a:r>
                <a:r>
                  <a:rPr lang="zh-CN" altLang="en-US" dirty="0"/>
                  <a:t>替</a:t>
                </a:r>
                <a:r>
                  <a:rPr lang="zh-CN" altLang="en-US" dirty="0" smtClean="0"/>
                  <a:t>在所</a:t>
                </a:r>
                <a:r>
                  <a:rPr lang="zh-CN" altLang="en-US" dirty="0"/>
                  <a:t>有</a:t>
                </a:r>
                <a:r>
                  <a:rPr lang="zh-CN" altLang="en-US" dirty="0" smtClean="0"/>
                  <a:t>可能</a:t>
                </a:r>
                <a:r>
                  <a:rPr lang="zh-CN" altLang="en-US" dirty="0"/>
                  <a:t>值的完整分布上的推</a:t>
                </a:r>
                <a:r>
                  <a:rPr lang="zh-CN" altLang="en-US" dirty="0" smtClean="0"/>
                  <a:t>断</a:t>
                </a:r>
                <a:endParaRPr lang="en-US" altLang="zh-CN" dirty="0" smtClean="0"/>
              </a:p>
              <a:p>
                <a:endParaRPr lang="en-US" altLang="zh-CN" dirty="0" smtClean="0"/>
              </a:p>
              <a:p>
                <a:pPr marL="0"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𝒉</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1" i="1" smtClean="0">
                                      <a:latin typeface="Cambria Math" panose="02040503050406030204" pitchFamily="18" charset="0"/>
                                    </a:rPr>
                                    <m:t>𝒉</m:t>
                                  </m:r>
                                </m:lim>
                              </m:limLow>
                            </m:fName>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𝒉</m:t>
                                  </m:r>
                                </m:e>
                                <m:e>
                                  <m:r>
                                    <a:rPr lang="en-US" altLang="zh-CN" b="1" i="1" smtClean="0">
                                      <a:latin typeface="Cambria Math" panose="02040503050406030204" pitchFamily="18" charset="0"/>
                                    </a:rPr>
                                    <m:t>𝒗</m:t>
                                  </m:r>
                                </m:e>
                              </m:d>
                            </m:e>
                          </m:func>
                        </m:e>
                      </m:func>
                    </m:oMath>
                  </m:oMathPara>
                </a14:m>
                <a:endParaRPr lang="en-US" altLang="zh-CN" dirty="0" smtClean="0"/>
              </a:p>
              <a:p>
                <a:pPr marL="0" indent="0">
                  <a:buNone/>
                </a:pPr>
                <a:endParaRPr lang="en-US" altLang="zh-CN" dirty="0"/>
              </a:p>
              <a:p>
                <a:r>
                  <a:rPr lang="en-US" altLang="zh-CN" dirty="0"/>
                  <a:t>MAP </a:t>
                </a:r>
                <a:r>
                  <a:rPr lang="zh-CN" altLang="en-US" dirty="0"/>
                  <a:t>推</a:t>
                </a:r>
                <a:r>
                  <a:rPr lang="zh-CN" altLang="en-US" dirty="0" smtClean="0"/>
                  <a:t>断一般不</a:t>
                </a:r>
                <a:r>
                  <a:rPr lang="zh-CN" altLang="en-US" dirty="0"/>
                  <a:t>被视</a:t>
                </a:r>
                <a:r>
                  <a:rPr lang="zh-CN" altLang="en-US" dirty="0" smtClean="0"/>
                  <a:t>作一</a:t>
                </a:r>
                <a:r>
                  <a:rPr lang="zh-CN" altLang="en-US" dirty="0"/>
                  <a:t>种近似推断，它</a:t>
                </a:r>
                <a:r>
                  <a:rPr lang="zh-CN" altLang="en-US" dirty="0" smtClean="0"/>
                  <a:t>只精</a:t>
                </a:r>
                <a:r>
                  <a:rPr lang="zh-CN" altLang="en-US" dirty="0"/>
                  <a:t>确地计</a:t>
                </a:r>
                <a:r>
                  <a:rPr lang="zh-CN" altLang="en-US" dirty="0" smtClean="0"/>
                  <a:t>算最</a:t>
                </a:r>
                <a:r>
                  <a:rPr lang="zh-CN" altLang="en-US" dirty="0"/>
                  <a:t>有可</a:t>
                </a:r>
                <a:r>
                  <a:rPr lang="zh-CN" altLang="en-US" dirty="0" smtClean="0"/>
                  <a:t>能值</a:t>
                </a:r>
                <a:endParaRPr lang="en-US" altLang="zh-CN" dirty="0" smtClean="0"/>
              </a:p>
              <a:p>
                <a:endParaRPr lang="en-US" altLang="zh-CN" dirty="0"/>
              </a:p>
              <a:p>
                <a:r>
                  <a:rPr lang="zh-CN" altLang="en-US" dirty="0" smtClean="0"/>
                  <a:t>若希望设计一个最大化</a:t>
                </a:r>
                <a14:m>
                  <m:oMath xmlns:m="http://schemas.openxmlformats.org/officeDocument/2006/math">
                    <m:r>
                      <a:rPr lang="en-US" altLang="zh-CN" b="0" i="1" smtClean="0">
                        <a:latin typeface="Cambria Math" panose="02040503050406030204" pitchFamily="18" charset="0"/>
                      </a:rPr>
                      <m:t>ℒ</m:t>
                    </m:r>
                  </m:oMath>
                </a14:m>
                <a:r>
                  <a:rPr lang="zh-CN" altLang="en-US" dirty="0" smtClean="0"/>
                  <a:t>的学习过程，</a:t>
                </a:r>
                <a:r>
                  <a:rPr lang="en-US" altLang="zh-CN" dirty="0" smtClean="0"/>
                  <a:t>MAP</a:t>
                </a:r>
                <a:r>
                  <a:rPr lang="zh-CN" altLang="en-US" dirty="0" smtClean="0"/>
                  <a:t>推断</a:t>
                </a:r>
                <a:r>
                  <a:rPr lang="zh-CN" altLang="en-US" dirty="0"/>
                  <a:t>视作是输出一个</a:t>
                </a:r>
                <a:r>
                  <a:rPr lang="en-US" altLang="zh-CN" i="1" dirty="0"/>
                  <a:t>q </a:t>
                </a:r>
                <a:r>
                  <a:rPr lang="zh-CN" altLang="en-US" dirty="0"/>
                  <a:t>值的学习过程是很有帮助</a:t>
                </a:r>
                <a:r>
                  <a:rPr lang="zh-CN" altLang="en-US" dirty="0" smtClean="0"/>
                  <a:t>的</a:t>
                </a:r>
                <a:endParaRPr lang="en-US" altLang="zh-CN" dirty="0" smtClean="0"/>
              </a:p>
              <a:p>
                <a:endParaRPr lang="en-US" altLang="zh-CN" dirty="0"/>
              </a:p>
              <a:p>
                <a:r>
                  <a:rPr lang="zh-CN" altLang="en-US" dirty="0" smtClean="0"/>
                  <a:t>由于不能提供最优的</a:t>
                </a:r>
                <a:r>
                  <a:rPr lang="en-US" altLang="zh-CN" dirty="0" smtClean="0"/>
                  <a:t>q</a:t>
                </a:r>
                <a:r>
                  <a:rPr lang="zh-CN" altLang="en-US" dirty="0" smtClean="0"/>
                  <a:t>，被认为是一种近似推断</a:t>
                </a:r>
                <a:endParaRPr lang="zh-CN"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r="-947" b="-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74</a:t>
            </a:fld>
            <a:endParaRPr lang="zh-CN" altLang="en-US"/>
          </a:p>
        </p:txBody>
      </p:sp>
    </p:spTree>
    <p:extLst>
      <p:ext uri="{BB962C8B-B14F-4D97-AF65-F5344CB8AC3E}">
        <p14:creationId xmlns:p14="http://schemas.microsoft.com/office/powerpoint/2010/main" val="251618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最大后验推断（</a:t>
            </a:r>
            <a:r>
              <a:rPr lang="en-US" altLang="zh-CN" dirty="0"/>
              <a:t>MAP</a:t>
            </a:r>
            <a:r>
              <a:rPr lang="zh-CN" altLang="en-US" dirty="0"/>
              <a: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zh-CN" altLang="en-US" dirty="0" smtClean="0"/>
                  <a:t>考虑最大化</a:t>
                </a:r>
                <a:r>
                  <a:rPr lang="en-US" altLang="zh-CN" dirty="0" smtClean="0"/>
                  <a:t>ELBO</a:t>
                </a:r>
              </a:p>
              <a:p>
                <a:endParaRPr lang="en-US" altLang="zh-CN" dirty="0"/>
              </a:p>
              <a:p>
                <a:endParaRPr lang="en-US" altLang="zh-CN" dirty="0" smtClean="0"/>
              </a:p>
              <a:p>
                <a:r>
                  <a:rPr lang="zh-CN" altLang="en-US" dirty="0"/>
                  <a:t>假</a:t>
                </a:r>
                <a:r>
                  <a:rPr lang="zh-CN" altLang="en-US" dirty="0" smtClean="0"/>
                  <a:t>设</a:t>
                </a:r>
                <a14:m>
                  <m:oMath xmlns:m="http://schemas.openxmlformats.org/officeDocument/2006/math">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𝒉</m:t>
                        </m:r>
                        <m:r>
                          <a:rPr lang="en-US" altLang="zh-CN" b="0" i="1" smtClean="0">
                            <a:latin typeface="Cambria Math" panose="02040503050406030204" pitchFamily="18" charset="0"/>
                          </a:rPr>
                          <m:t>|</m:t>
                        </m:r>
                        <m:r>
                          <a:rPr lang="en-US" altLang="zh-CN" b="1" i="1" smtClean="0">
                            <a:latin typeface="Cambria Math" panose="02040503050406030204" pitchFamily="18" charset="0"/>
                          </a:rPr>
                          <m:t>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𝛿</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𝒉</m:t>
                        </m:r>
                        <m:r>
                          <a:rPr lang="en-US" altLang="zh-CN" b="0" i="1" smtClean="0">
                            <a:latin typeface="Cambria Math" panose="02040503050406030204" pitchFamily="18" charset="0"/>
                          </a:rPr>
                          <m:t>−</m:t>
                        </m:r>
                        <m:r>
                          <a:rPr lang="en-US" altLang="zh-CN" b="1" i="1" smtClean="0">
                            <a:latin typeface="Cambria Math" panose="02040503050406030204" pitchFamily="18" charset="0"/>
                          </a:rPr>
                          <m:t>𝝁</m:t>
                        </m:r>
                      </m:e>
                    </m:d>
                  </m:oMath>
                </a14:m>
                <a:endParaRPr lang="en-US" altLang="zh-CN" dirty="0" smtClean="0"/>
              </a:p>
              <a:p>
                <a:endParaRPr lang="en-US" altLang="zh-CN" dirty="0" smtClean="0"/>
              </a:p>
              <a:p>
                <a:r>
                  <a:rPr lang="zh-CN" altLang="en-US" dirty="0"/>
                  <a:t>那</a:t>
                </a:r>
                <a:r>
                  <a:rPr lang="zh-CN" altLang="en-US" dirty="0" smtClean="0"/>
                  <a:t>么</a:t>
                </a:r>
                <a14:m>
                  <m:oMath xmlns:m="http://schemas.openxmlformats.org/officeDocument/2006/math">
                    <m:r>
                      <a:rPr lang="en-US" altLang="zh-CN" b="0" i="1" smtClean="0">
                        <a:latin typeface="Cambria Math" panose="02040503050406030204" pitchFamily="18" charset="0"/>
                      </a:rPr>
                      <m:t>ℒ</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𝒗</m:t>
                        </m:r>
                        <m:r>
                          <a:rPr lang="en-US" altLang="zh-CN" b="0" i="1" smtClean="0">
                            <a:latin typeface="Cambria Math" panose="02040503050406030204" pitchFamily="18" charset="0"/>
                          </a:rPr>
                          <m:t>,</m:t>
                        </m:r>
                        <m:r>
                          <a:rPr lang="en-US" altLang="zh-CN" b="1" i="1" smtClean="0">
                            <a:latin typeface="Cambria Math" panose="02040503050406030204" pitchFamily="18" charset="0"/>
                          </a:rPr>
                          <m:t>𝜽</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𝒉</m:t>
                            </m:r>
                            <m:r>
                              <a:rPr lang="en-US" altLang="zh-CN" b="0" i="1" smtClean="0">
                                <a:latin typeface="Cambria Math" panose="02040503050406030204" pitchFamily="18" charset="0"/>
                              </a:rPr>
                              <m:t>=</m:t>
                            </m:r>
                            <m:r>
                              <a:rPr lang="en-US" altLang="zh-CN" b="1" i="1" smtClean="0">
                                <a:latin typeface="Cambria Math" panose="02040503050406030204" pitchFamily="18" charset="0"/>
                              </a:rPr>
                              <m:t>𝝁</m:t>
                            </m:r>
                            <m:r>
                              <a:rPr lang="en-US" altLang="zh-CN" b="0" i="1" smtClean="0">
                                <a:latin typeface="Cambria Math" panose="02040503050406030204" pitchFamily="18" charset="0"/>
                              </a:rPr>
                              <m:t>,</m:t>
                            </m:r>
                            <m:r>
                              <a:rPr lang="en-US" altLang="zh-CN" b="1" i="1" smtClean="0">
                                <a:latin typeface="Cambria Math" panose="02040503050406030204" pitchFamily="18" charset="0"/>
                              </a:rPr>
                              <m:t>𝒗</m:t>
                            </m:r>
                          </m:e>
                        </m:d>
                      </m:e>
                    </m:func>
                  </m:oMath>
                </a14:m>
                <a:endParaRPr lang="en-US" altLang="zh-CN" dirty="0" smtClean="0"/>
              </a:p>
              <a:p>
                <a:endParaRPr lang="en-US" altLang="zh-CN" dirty="0"/>
              </a:p>
              <a:p>
                <a:r>
                  <a:rPr lang="zh-CN" altLang="en-US" dirty="0" smtClean="0"/>
                  <a:t>此时的</a:t>
                </a:r>
                <a14:m>
                  <m:oMath xmlns:m="http://schemas.openxmlformats.org/officeDocument/2006/math">
                    <m:r>
                      <a:rPr lang="en-US" altLang="zh-CN" b="0" i="1" smtClean="0">
                        <a:latin typeface="Cambria Math" panose="02040503050406030204" pitchFamily="18" charset="0"/>
                      </a:rPr>
                      <m:t>ℒ</m:t>
                    </m:r>
                  </m:oMath>
                </a14:m>
                <a:r>
                  <a:rPr lang="zh-CN" altLang="en-US" dirty="0" smtClean="0"/>
                  <a:t>的最大化对应于</a:t>
                </a:r>
                <a:endParaRPr lang="en-US" altLang="zh-C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75</a:t>
            </a:fld>
            <a:endParaRPr lang="zh-CN" altLang="en-US"/>
          </a:p>
        </p:txBody>
      </p:sp>
      <p:pic>
        <p:nvPicPr>
          <p:cNvPr id="5" name="Picture 4"/>
          <p:cNvPicPr>
            <a:picLocks noChangeAspect="1"/>
          </p:cNvPicPr>
          <p:nvPr/>
        </p:nvPicPr>
        <p:blipFill>
          <a:blip r:embed="rId3"/>
          <a:stretch>
            <a:fillRect/>
          </a:stretch>
        </p:blipFill>
        <p:spPr>
          <a:xfrm>
            <a:off x="2605458" y="2166983"/>
            <a:ext cx="5933333" cy="733333"/>
          </a:xfrm>
          <a:prstGeom prst="rect">
            <a:avLst/>
          </a:prstGeom>
        </p:spPr>
      </p:pic>
      <p:pic>
        <p:nvPicPr>
          <p:cNvPr id="6" name="Picture 5"/>
          <p:cNvPicPr>
            <a:picLocks noChangeAspect="1"/>
          </p:cNvPicPr>
          <p:nvPr/>
        </p:nvPicPr>
        <p:blipFill>
          <a:blip r:embed="rId4"/>
          <a:stretch>
            <a:fillRect/>
          </a:stretch>
        </p:blipFill>
        <p:spPr>
          <a:xfrm>
            <a:off x="3567408" y="5843033"/>
            <a:ext cx="4733333" cy="714286"/>
          </a:xfrm>
          <a:prstGeom prst="rect">
            <a:avLst/>
          </a:prstGeom>
        </p:spPr>
      </p:pic>
      <mc:AlternateContent xmlns:mc="http://schemas.openxmlformats.org/markup-compatibility/2006">
        <mc:Choice xmlns:a14="http://schemas.microsoft.com/office/drawing/2010/main" Requires="a14">
          <p:sp>
            <p:nvSpPr>
              <p:cNvPr id="7" name="TextBox 6"/>
              <p:cNvSpPr txBox="1"/>
              <p:nvPr/>
            </p:nvSpPr>
            <p:spPr>
              <a:xfrm>
                <a:off x="8763000" y="5277937"/>
                <a:ext cx="3429000" cy="802784"/>
              </a:xfrm>
              <a:prstGeom prst="rect">
                <a:avLst/>
              </a:prstGeom>
              <a:noFill/>
            </p:spPr>
            <p:txBody>
              <a:bodyPr wrap="square" rtlCol="0">
                <a:spAutoFit/>
              </a:bodyPr>
              <a:lstStyle/>
              <a:p>
                <a:r>
                  <a:rPr lang="zh-CN" altLang="en-US" sz="2000" dirty="0"/>
                  <a:t>与</a:t>
                </a:r>
                <a:r>
                  <a:rPr lang="en-US" altLang="zh-CN" sz="2000" dirty="0" smtClean="0"/>
                  <a:t>MAP</a:t>
                </a:r>
                <a:r>
                  <a:rPr lang="zh-CN" altLang="en-US" sz="2000" dirty="0" smtClean="0"/>
                  <a:t>的推断问题是等价的</a:t>
                </a:r>
                <a:endParaRPr lang="en-US" altLang="zh-CN" sz="2000" dirty="0" smtClean="0"/>
              </a:p>
              <a:p>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r>
                            <a:rPr lang="en-US" altLang="zh-CN" sz="2000" b="1" i="1">
                              <a:latin typeface="Cambria Math" panose="02040503050406030204" pitchFamily="18" charset="0"/>
                            </a:rPr>
                            <m:t>𝒉</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arg</m:t>
                          </m:r>
                        </m:fName>
                        <m:e>
                          <m:func>
                            <m:funcPr>
                              <m:ctrlPr>
                                <a:rPr lang="en-US" altLang="zh-CN" sz="2000" i="1">
                                  <a:latin typeface="Cambria Math" panose="02040503050406030204" pitchFamily="18" charset="0"/>
                                </a:rPr>
                              </m:ctrlPr>
                            </m:funcPr>
                            <m:fName>
                              <m:limLow>
                                <m:limLowPr>
                                  <m:ctrlPr>
                                    <a:rPr lang="en-US" altLang="zh-CN" sz="2000" i="1">
                                      <a:latin typeface="Cambria Math" panose="02040503050406030204" pitchFamily="18" charset="0"/>
                                    </a:rPr>
                                  </m:ctrlPr>
                                </m:limLowPr>
                                <m:e>
                                  <m:r>
                                    <m:rPr>
                                      <m:sty m:val="p"/>
                                    </m:rPr>
                                    <a:rPr lang="en-US" altLang="zh-CN" sz="2000">
                                      <a:latin typeface="Cambria Math" panose="02040503050406030204" pitchFamily="18" charset="0"/>
                                    </a:rPr>
                                    <m:t>max</m:t>
                                  </m:r>
                                </m:e>
                                <m:lim>
                                  <m:r>
                                    <a:rPr lang="en-US" altLang="zh-CN" sz="2000" b="1" i="1">
                                      <a:latin typeface="Cambria Math" panose="02040503050406030204" pitchFamily="18" charset="0"/>
                                    </a:rPr>
                                    <m:t>𝒉</m:t>
                                  </m:r>
                                </m:lim>
                              </m:limLow>
                            </m:fName>
                            <m:e>
                              <m:r>
                                <a:rPr lang="en-US" altLang="zh-CN" sz="2000" i="1">
                                  <a:latin typeface="Cambria Math" panose="02040503050406030204" pitchFamily="18" charset="0"/>
                                </a:rPr>
                                <m:t>𝑝</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𝒉</m:t>
                                  </m:r>
                                </m:e>
                                <m:e>
                                  <m:r>
                                    <a:rPr lang="en-US" altLang="zh-CN" sz="2000" b="1" i="1">
                                      <a:latin typeface="Cambria Math" panose="02040503050406030204" pitchFamily="18" charset="0"/>
                                    </a:rPr>
                                    <m:t>𝒗</m:t>
                                  </m:r>
                                </m:e>
                              </m:d>
                            </m:e>
                          </m:func>
                        </m:e>
                      </m:func>
                    </m:oMath>
                  </m:oMathPara>
                </a14:m>
                <a:endParaRPr lang="zh-CN" altLang="en-US" sz="2000" dirty="0"/>
              </a:p>
            </p:txBody>
          </p:sp>
        </mc:Choice>
        <mc:Fallback>
          <p:sp>
            <p:nvSpPr>
              <p:cNvPr id="7" name="TextBox 6"/>
              <p:cNvSpPr txBox="1">
                <a:spLocks noRot="1" noChangeAspect="1" noMove="1" noResize="1" noEditPoints="1" noAdjustHandles="1" noChangeArrowheads="1" noChangeShapeType="1" noTextEdit="1"/>
              </p:cNvSpPr>
              <p:nvPr/>
            </p:nvSpPr>
            <p:spPr>
              <a:xfrm>
                <a:off x="8763000" y="5277937"/>
                <a:ext cx="3429000" cy="802784"/>
              </a:xfrm>
              <a:prstGeom prst="rect">
                <a:avLst/>
              </a:prstGeom>
              <a:blipFill>
                <a:blip r:embed="rId5"/>
                <a:stretch>
                  <a:fillRect l="-1957" t="-4580" b="-2290"/>
                </a:stretch>
              </a:blipFill>
            </p:spPr>
            <p:txBody>
              <a:bodyPr/>
              <a:lstStyle/>
              <a:p>
                <a:r>
                  <a:rPr lang="zh-CN" altLang="en-US">
                    <a:noFill/>
                  </a:rPr>
                  <a:t> </a:t>
                </a:r>
              </a:p>
            </p:txBody>
          </p:sp>
        </mc:Fallback>
      </mc:AlternateContent>
      <p:cxnSp>
        <p:nvCxnSpPr>
          <p:cNvPr id="9" name="Straight Arrow Connector 8"/>
          <p:cNvCxnSpPr/>
          <p:nvPr/>
        </p:nvCxnSpPr>
        <p:spPr>
          <a:xfrm flipH="1">
            <a:off x="8295608" y="5843033"/>
            <a:ext cx="772192" cy="148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81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MAP</a:t>
            </a:r>
            <a:r>
              <a:rPr lang="zh-CN" altLang="en-US" dirty="0"/>
              <a:t>推</a:t>
            </a:r>
            <a:r>
              <a:rPr lang="zh-CN" altLang="en-US" dirty="0" smtClean="0"/>
              <a:t>断的应用</a:t>
            </a:r>
            <a:r>
              <a:rPr lang="en-US" altLang="zh-CN" dirty="0" smtClean="0"/>
              <a:t>—</a:t>
            </a:r>
            <a:r>
              <a:rPr lang="zh-CN" altLang="en-US" dirty="0" smtClean="0"/>
              <a:t>稀疏编码</a:t>
            </a:r>
            <a:endParaRPr lang="zh-CN"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altLang="zh-CN" dirty="0" smtClean="0"/>
                  <a:t>MAP</a:t>
                </a:r>
                <a:r>
                  <a:rPr lang="zh-CN" altLang="en-US" dirty="0" smtClean="0"/>
                  <a:t>推断在深度学习中常被使用，作为特征抽取和参数学习</a:t>
                </a:r>
                <a:r>
                  <a:rPr lang="zh-CN" altLang="en-US" dirty="0"/>
                  <a:t>，</a:t>
                </a:r>
                <a:r>
                  <a:rPr lang="zh-CN" altLang="en-US" dirty="0" smtClean="0"/>
                  <a:t>主要用于稀疏编码</a:t>
                </a:r>
                <a:endParaRPr lang="en-US" altLang="zh-CN" dirty="0" smtClean="0"/>
              </a:p>
              <a:p>
                <a:r>
                  <a:rPr lang="zh-CN" altLang="en-US" dirty="0" smtClean="0"/>
                  <a:t>稀</a:t>
                </a:r>
                <a:r>
                  <a:rPr lang="zh-CN" altLang="en-US" dirty="0"/>
                  <a:t>疏编码是一种在隐藏单元上加上</a:t>
                </a:r>
                <a:r>
                  <a:rPr lang="zh-CN" altLang="en-US" dirty="0" smtClean="0"/>
                  <a:t>了诱</a:t>
                </a:r>
                <a:r>
                  <a:rPr lang="zh-CN" altLang="en-US" dirty="0"/>
                  <a:t>导稀疏性的先验知识的线性因子模</a:t>
                </a:r>
                <a:r>
                  <a:rPr lang="zh-CN" altLang="en-US" dirty="0" smtClean="0"/>
                  <a:t>型</a:t>
                </a:r>
                <a:endParaRPr lang="en-US" altLang="zh-CN" dirty="0" smtClean="0"/>
              </a:p>
              <a:p>
                <a:r>
                  <a:rPr lang="zh-CN" altLang="en-US" dirty="0"/>
                  <a:t>一个常用的选择是可分解的</a:t>
                </a:r>
                <a:r>
                  <a:rPr lang="en-US" altLang="zh-CN" dirty="0"/>
                  <a:t>Laplace </a:t>
                </a:r>
                <a:r>
                  <a:rPr lang="zh-CN" altLang="en-US" dirty="0"/>
                  <a:t>先</a:t>
                </a:r>
                <a:r>
                  <a:rPr lang="zh-CN" altLang="en-US" dirty="0" smtClean="0"/>
                  <a:t>验</a:t>
                </a:r>
                <a:endParaRPr lang="en-US" altLang="zh-CN" dirty="0" smtClean="0"/>
              </a:p>
              <a:p>
                <a:r>
                  <a:rPr lang="zh-CN" altLang="en-US" dirty="0"/>
                  <a:t>观</a:t>
                </a:r>
                <a:r>
                  <a:rPr lang="zh-CN" altLang="en-US" dirty="0" smtClean="0"/>
                  <a:t>测节点</a:t>
                </a:r>
                <a14:m>
                  <m:oMath xmlns:m="http://schemas.openxmlformats.org/officeDocument/2006/math">
                    <m:r>
                      <a:rPr lang="en-US" altLang="zh-CN" b="0" i="1" smtClean="0">
                        <a:latin typeface="Cambria Math" panose="02040503050406030204" pitchFamily="18" charset="0"/>
                      </a:rPr>
                      <m:t>𝑣</m:t>
                    </m:r>
                  </m:oMath>
                </a14:m>
                <a:r>
                  <a:rPr lang="zh-CN" altLang="en-US" dirty="0" smtClean="0"/>
                  <a:t>的生成</a:t>
                </a:r>
                <a:endParaRPr lang="en-US" altLang="zh-CN" dirty="0" smtClean="0"/>
              </a:p>
              <a:p>
                <a:endParaRPr lang="en-US" altLang="zh-CN" dirty="0"/>
              </a:p>
              <a:p>
                <a:endParaRPr lang="en-US" altLang="zh-CN" dirty="0" smtClean="0"/>
              </a:p>
              <a:p>
                <a:r>
                  <a:rPr lang="zh-CN" altLang="en-US" dirty="0"/>
                  <a:t>由于</a:t>
                </a:r>
                <a:r>
                  <a:rPr lang="zh-CN" altLang="en-US" dirty="0">
                    <a:latin typeface="FZHTK--GBK1-0"/>
                  </a:rPr>
                  <a:t>相消解释</a:t>
                </a:r>
                <a:r>
                  <a:rPr lang="zh-CN" altLang="en-US" dirty="0"/>
                  <a:t>的问</a:t>
                </a:r>
                <a:r>
                  <a:rPr lang="zh-CN" altLang="en-US" dirty="0" smtClean="0"/>
                  <a:t>题，分布</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𝒉</m:t>
                        </m:r>
                      </m:e>
                      <m:e>
                        <m:r>
                          <a:rPr lang="en-US" altLang="zh-CN" b="1" i="1" smtClean="0">
                            <a:latin typeface="Cambria Math" panose="02040503050406030204" pitchFamily="18" charset="0"/>
                          </a:rPr>
                          <m:t>𝒗</m:t>
                        </m:r>
                      </m:e>
                    </m:d>
                  </m:oMath>
                </a14:m>
                <a:r>
                  <a:rPr lang="zh-CN" altLang="en-US" dirty="0" smtClean="0"/>
                  <a:t>难计算，甚至难以表达</a:t>
                </a:r>
                <a:endParaRPr lang="zh-CN"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76</a:t>
            </a:fld>
            <a:endParaRPr lang="zh-CN" altLang="en-US"/>
          </a:p>
        </p:txBody>
      </p:sp>
      <p:pic>
        <p:nvPicPr>
          <p:cNvPr id="5" name="Picture 4"/>
          <p:cNvPicPr>
            <a:picLocks noChangeAspect="1"/>
          </p:cNvPicPr>
          <p:nvPr/>
        </p:nvPicPr>
        <p:blipFill>
          <a:blip r:embed="rId3"/>
          <a:stretch>
            <a:fillRect/>
          </a:stretch>
        </p:blipFill>
        <p:spPr>
          <a:xfrm>
            <a:off x="7186852" y="3095230"/>
            <a:ext cx="3838095" cy="961905"/>
          </a:xfrm>
          <a:prstGeom prst="rect">
            <a:avLst/>
          </a:prstGeom>
        </p:spPr>
      </p:pic>
      <p:pic>
        <p:nvPicPr>
          <p:cNvPr id="6" name="Picture 5"/>
          <p:cNvPicPr>
            <a:picLocks noChangeAspect="1"/>
          </p:cNvPicPr>
          <p:nvPr/>
        </p:nvPicPr>
        <p:blipFill>
          <a:blip r:embed="rId4"/>
          <a:stretch>
            <a:fillRect/>
          </a:stretch>
        </p:blipFill>
        <p:spPr>
          <a:xfrm>
            <a:off x="3583902" y="4516773"/>
            <a:ext cx="5057143" cy="647619"/>
          </a:xfrm>
          <a:prstGeom prst="rect">
            <a:avLst/>
          </a:prstGeom>
        </p:spPr>
      </p:pic>
    </p:spTree>
    <p:extLst>
      <p:ext uri="{BB962C8B-B14F-4D97-AF65-F5344CB8AC3E}">
        <p14:creationId xmlns:p14="http://schemas.microsoft.com/office/powerpoint/2010/main" val="375553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MAP</a:t>
            </a:r>
            <a:r>
              <a:rPr lang="zh-CN" altLang="en-US" dirty="0"/>
              <a:t>推断的应用</a:t>
            </a:r>
            <a:r>
              <a:rPr lang="en-US" altLang="zh-CN" dirty="0"/>
              <a:t>—</a:t>
            </a:r>
            <a:r>
              <a:rPr lang="zh-CN" altLang="en-US" dirty="0"/>
              <a:t>稀疏编码</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zh-CN" altLang="en-US" dirty="0"/>
                  <a:t>由于</a:t>
                </a:r>
                <a:r>
                  <a:rPr lang="zh-CN" altLang="en-US" dirty="0">
                    <a:latin typeface="FZHTK--GBK1-0"/>
                  </a:rPr>
                  <a:t>相消解释</a:t>
                </a:r>
                <a:r>
                  <a:rPr lang="zh-CN" altLang="en-US" dirty="0"/>
                  <a:t>的问题，分布</a:t>
                </a:r>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i="1">
                            <a:latin typeface="Cambria Math" panose="02040503050406030204" pitchFamily="18" charset="0"/>
                          </a:rPr>
                          <m:t>𝒉</m:t>
                        </m:r>
                      </m:e>
                      <m:e>
                        <m:r>
                          <a:rPr lang="en-US" altLang="zh-CN" b="1" i="1">
                            <a:latin typeface="Cambria Math" panose="02040503050406030204" pitchFamily="18" charset="0"/>
                          </a:rPr>
                          <m:t>𝒗</m:t>
                        </m:r>
                      </m:e>
                    </m:d>
                  </m:oMath>
                </a14:m>
                <a:r>
                  <a:rPr lang="zh-CN" altLang="en-US" dirty="0"/>
                  <a:t>难计算，甚至难以表达</a:t>
                </a:r>
              </a:p>
              <a:p>
                <a:r>
                  <a:rPr lang="zh-CN" altLang="en-US" dirty="0"/>
                  <a:t>对数似然及其梯度也很难得</a:t>
                </a:r>
                <a:r>
                  <a:rPr lang="zh-CN" altLang="en-US" dirty="0" smtClean="0"/>
                  <a:t>到</a:t>
                </a:r>
                <a:endParaRPr lang="en-US" altLang="zh-CN" dirty="0" smtClean="0"/>
              </a:p>
              <a:p>
                <a:r>
                  <a:rPr lang="zh-CN" altLang="en-US" dirty="0"/>
                  <a:t>无法</a:t>
                </a:r>
                <a:r>
                  <a:rPr lang="zh-CN" altLang="en-US" dirty="0" smtClean="0"/>
                  <a:t>使</a:t>
                </a:r>
                <a:r>
                  <a:rPr lang="zh-CN" altLang="en-US" dirty="0"/>
                  <a:t>用精确的最大似然估计来进行学</a:t>
                </a:r>
                <a:r>
                  <a:rPr lang="zh-CN" altLang="en-US" dirty="0" smtClean="0"/>
                  <a:t>习</a:t>
                </a:r>
                <a:endParaRPr lang="en-US" altLang="zh-CN" dirty="0" smtClean="0"/>
              </a:p>
              <a:p>
                <a:r>
                  <a:rPr lang="zh-CN" altLang="en-US" dirty="0"/>
                  <a:t>通过</a:t>
                </a:r>
                <a:r>
                  <a:rPr lang="en-US" altLang="zh-CN" dirty="0"/>
                  <a:t>MAP </a:t>
                </a:r>
                <a:r>
                  <a:rPr lang="zh-CN" altLang="en-US" dirty="0"/>
                  <a:t>推</a:t>
                </a:r>
                <a:r>
                  <a:rPr lang="zh-CN" altLang="en-US" dirty="0" smtClean="0"/>
                  <a:t>断来</a:t>
                </a:r>
                <a:r>
                  <a:rPr lang="zh-CN" altLang="en-US" dirty="0"/>
                  <a:t>学习模型参</a:t>
                </a:r>
                <a:r>
                  <a:rPr lang="zh-CN" altLang="en-US" dirty="0" smtClean="0"/>
                  <a:t>数</a:t>
                </a:r>
                <a:endParaRPr lang="en-US" altLang="zh-CN" dirty="0" smtClean="0"/>
              </a:p>
              <a:p>
                <a:pPr lvl="1"/>
                <a:r>
                  <a:rPr lang="zh-CN" altLang="en-US" dirty="0"/>
                  <a:t>将训练集中所有的向量</a:t>
                </a:r>
                <a:r>
                  <a:rPr lang="en-US" altLang="zh-CN" b="1" i="1" dirty="0"/>
                  <a:t>h </a:t>
                </a:r>
                <a:r>
                  <a:rPr lang="zh-CN" altLang="en-US" dirty="0"/>
                  <a:t>拼成矩阵</a:t>
                </a:r>
                <a:r>
                  <a:rPr lang="en-US" altLang="zh-CN" b="1" i="1" dirty="0" smtClean="0"/>
                  <a:t>H</a:t>
                </a:r>
                <a:endParaRPr lang="en-US" altLang="zh-CN" dirty="0"/>
              </a:p>
              <a:p>
                <a:pPr lvl="1"/>
                <a:r>
                  <a:rPr lang="zh-CN" altLang="en-US" dirty="0"/>
                  <a:t>将所有的向量</a:t>
                </a:r>
                <a:r>
                  <a:rPr lang="en-US" altLang="zh-CN" b="1" i="1" dirty="0"/>
                  <a:t>v </a:t>
                </a:r>
                <a:r>
                  <a:rPr lang="zh-CN" altLang="en-US" dirty="0"/>
                  <a:t>拼起来组</a:t>
                </a:r>
                <a:r>
                  <a:rPr lang="zh-CN" altLang="en-US" dirty="0" smtClean="0"/>
                  <a:t>成矩</a:t>
                </a:r>
                <a:r>
                  <a:rPr lang="zh-CN" altLang="en-US" dirty="0"/>
                  <a:t>阵</a:t>
                </a:r>
                <a:r>
                  <a:rPr lang="en-US" altLang="zh-CN" b="1" i="1" dirty="0" smtClean="0"/>
                  <a:t>V</a:t>
                </a:r>
              </a:p>
              <a:p>
                <a:pPr lvl="1"/>
                <a:r>
                  <a:rPr lang="zh-CN" altLang="en-US" dirty="0"/>
                  <a:t>稀</a:t>
                </a:r>
                <a:r>
                  <a:rPr lang="zh-CN" altLang="en-US" dirty="0" smtClean="0"/>
                  <a:t>疏编码最小化</a:t>
                </a:r>
                <a:endParaRPr lang="zh-CN"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77</a:t>
            </a:fld>
            <a:endParaRPr lang="zh-CN" altLang="en-US"/>
          </a:p>
        </p:txBody>
      </p:sp>
      <p:pic>
        <p:nvPicPr>
          <p:cNvPr id="5" name="Picture 4"/>
          <p:cNvPicPr>
            <a:picLocks noChangeAspect="1"/>
          </p:cNvPicPr>
          <p:nvPr/>
        </p:nvPicPr>
        <p:blipFill>
          <a:blip r:embed="rId3"/>
          <a:stretch>
            <a:fillRect/>
          </a:stretch>
        </p:blipFill>
        <p:spPr>
          <a:xfrm>
            <a:off x="2286445" y="4905445"/>
            <a:ext cx="7123809" cy="1123810"/>
          </a:xfrm>
          <a:prstGeom prst="rect">
            <a:avLst/>
          </a:prstGeom>
        </p:spPr>
      </p:pic>
    </p:spTree>
    <p:extLst>
      <p:ext uri="{BB962C8B-B14F-4D97-AF65-F5344CB8AC3E}">
        <p14:creationId xmlns:p14="http://schemas.microsoft.com/office/powerpoint/2010/main" val="158125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MAP</a:t>
            </a:r>
            <a:r>
              <a:rPr lang="zh-CN" altLang="en-US" dirty="0"/>
              <a:t>推断的应用</a:t>
            </a:r>
            <a:r>
              <a:rPr lang="en-US" altLang="zh-CN" dirty="0"/>
              <a:t>—</a:t>
            </a:r>
            <a:r>
              <a:rPr lang="zh-CN" altLang="en-US" dirty="0"/>
              <a:t>稀疏编码</a:t>
            </a:r>
          </a:p>
        </p:txBody>
      </p:sp>
      <p:sp>
        <p:nvSpPr>
          <p:cNvPr id="3" name="Content Placeholder 2"/>
          <p:cNvSpPr>
            <a:spLocks noGrp="1"/>
          </p:cNvSpPr>
          <p:nvPr>
            <p:ph idx="1"/>
          </p:nvPr>
        </p:nvSpPr>
        <p:spPr/>
        <p:txBody>
          <a:bodyPr/>
          <a:lstStyle/>
          <a:p>
            <a:r>
              <a:rPr lang="zh-CN" altLang="en-US" dirty="0" smtClean="0"/>
              <a:t>稀疏编码最小化</a:t>
            </a:r>
            <a:endParaRPr lang="en-US" altLang="zh-CN" dirty="0" smtClean="0"/>
          </a:p>
          <a:p>
            <a:endParaRPr lang="en-US" altLang="zh-CN" dirty="0"/>
          </a:p>
          <a:p>
            <a:endParaRPr lang="en-US" altLang="zh-CN" dirty="0" smtClean="0"/>
          </a:p>
          <a:p>
            <a:endParaRPr lang="en-US" altLang="zh-CN" dirty="0"/>
          </a:p>
          <a:p>
            <a:r>
              <a:rPr lang="zh-CN" altLang="en-US" dirty="0" smtClean="0"/>
              <a:t>交替迭代优化</a:t>
            </a:r>
            <a:r>
              <a:rPr lang="en-US" altLang="zh-CN" dirty="0" smtClean="0"/>
              <a:t>: </a:t>
            </a:r>
            <a:r>
              <a:rPr lang="zh-CN" altLang="en-US" dirty="0" smtClean="0"/>
              <a:t>关</a:t>
            </a:r>
            <a:r>
              <a:rPr lang="zh-CN" altLang="en-US" dirty="0"/>
              <a:t>于</a:t>
            </a:r>
            <a:r>
              <a:rPr lang="en-US" altLang="zh-CN" b="1" i="1" dirty="0"/>
              <a:t>H </a:t>
            </a:r>
            <a:r>
              <a:rPr lang="zh-CN" altLang="en-US" dirty="0"/>
              <a:t>和</a:t>
            </a:r>
            <a:r>
              <a:rPr lang="en-US" altLang="zh-CN" b="1" i="1" dirty="0"/>
              <a:t>W </a:t>
            </a:r>
            <a:r>
              <a:rPr lang="zh-CN" altLang="en-US" dirty="0"/>
              <a:t>最小化</a:t>
            </a:r>
            <a:r>
              <a:rPr lang="en-US" altLang="zh-CN" i="1" dirty="0"/>
              <a:t>J </a:t>
            </a:r>
            <a:r>
              <a:rPr lang="zh-CN" altLang="en-US" dirty="0"/>
              <a:t>的方式来最小化</a:t>
            </a:r>
            <a:r>
              <a:rPr lang="en-US" altLang="zh-CN" i="1" dirty="0" smtClean="0"/>
              <a:t>J</a:t>
            </a:r>
          </a:p>
          <a:p>
            <a:r>
              <a:rPr lang="zh-CN" altLang="en-US" dirty="0" smtClean="0"/>
              <a:t>两个</a:t>
            </a:r>
            <a:r>
              <a:rPr lang="zh-CN" altLang="en-US" dirty="0"/>
              <a:t>子问题都是凸</a:t>
            </a:r>
            <a:r>
              <a:rPr lang="zh-CN" altLang="en-US" dirty="0" smtClean="0"/>
              <a:t>的</a:t>
            </a:r>
            <a:endParaRPr lang="en-US" altLang="zh-CN" dirty="0" smtClean="0"/>
          </a:p>
          <a:p>
            <a:pPr lvl="1"/>
            <a:r>
              <a:rPr lang="zh-CN" altLang="en-US" dirty="0" smtClean="0"/>
              <a:t>关</a:t>
            </a:r>
            <a:r>
              <a:rPr lang="zh-CN" altLang="en-US" dirty="0"/>
              <a:t>于</a:t>
            </a:r>
            <a:r>
              <a:rPr lang="en-US" altLang="zh-CN" b="1" i="1" dirty="0"/>
              <a:t>W </a:t>
            </a:r>
            <a:r>
              <a:rPr lang="zh-CN" altLang="en-US" dirty="0"/>
              <a:t>的最小化问题就是一个线性回归问题</a:t>
            </a:r>
            <a:endParaRPr lang="en-US" altLang="zh-CN" dirty="0" smtClean="0"/>
          </a:p>
          <a:p>
            <a:endParaRPr lang="zh-CN" altLang="en-US" dirty="0"/>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78</a:t>
            </a:fld>
            <a:endParaRPr lang="zh-CN" altLang="en-US"/>
          </a:p>
        </p:txBody>
      </p:sp>
      <p:pic>
        <p:nvPicPr>
          <p:cNvPr id="6" name="Picture 5"/>
          <p:cNvPicPr>
            <a:picLocks noChangeAspect="1"/>
          </p:cNvPicPr>
          <p:nvPr/>
        </p:nvPicPr>
        <p:blipFill>
          <a:blip r:embed="rId2"/>
          <a:stretch>
            <a:fillRect/>
          </a:stretch>
        </p:blipFill>
        <p:spPr>
          <a:xfrm>
            <a:off x="2267395" y="2200345"/>
            <a:ext cx="7123809" cy="1123810"/>
          </a:xfrm>
          <a:prstGeom prst="rect">
            <a:avLst/>
          </a:prstGeom>
        </p:spPr>
      </p:pic>
    </p:spTree>
    <p:extLst>
      <p:ext uri="{BB962C8B-B14F-4D97-AF65-F5344CB8AC3E}">
        <p14:creationId xmlns:p14="http://schemas.microsoft.com/office/powerpoint/2010/main" val="415129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变分推断</a:t>
            </a:r>
            <a:endParaRPr lang="zh-CN"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zh-CN" altLang="en-US" dirty="0" smtClean="0"/>
                  <a:t>核心思想就是在一个关于</a:t>
                </a:r>
                <a:r>
                  <a:rPr lang="en-US" altLang="zh-CN" i="1" dirty="0"/>
                  <a:t>q </a:t>
                </a:r>
                <a:r>
                  <a:rPr lang="zh-CN" altLang="en-US" dirty="0"/>
                  <a:t>的有约束的分布族上最大</a:t>
                </a:r>
                <a:r>
                  <a:rPr lang="zh-CN" altLang="en-US" dirty="0" smtClean="0"/>
                  <a:t>化</a:t>
                </a:r>
                <a14:m>
                  <m:oMath xmlns:m="http://schemas.openxmlformats.org/officeDocument/2006/math">
                    <m:r>
                      <a:rPr lang="en-US" altLang="zh-CN" b="0" i="1" smtClean="0">
                        <a:latin typeface="Cambria Math" panose="02040503050406030204" pitchFamily="18" charset="0"/>
                      </a:rPr>
                      <m:t>ℒ</m:t>
                    </m:r>
                  </m:oMath>
                </a14:m>
                <a:endParaRPr lang="en-US" altLang="zh-CN" dirty="0" smtClean="0"/>
              </a:p>
              <a:p>
                <a:r>
                  <a:rPr lang="zh-CN" altLang="en-US" dirty="0" smtClean="0"/>
                  <a:t>选</a:t>
                </a:r>
                <a:r>
                  <a:rPr lang="zh-CN" altLang="en-US" dirty="0"/>
                  <a:t>择</a:t>
                </a:r>
                <a:r>
                  <a:rPr lang="zh-CN" altLang="en-US" dirty="0" smtClean="0"/>
                  <a:t>这个</a:t>
                </a:r>
                <a:r>
                  <a:rPr lang="zh-CN" altLang="en-US" dirty="0"/>
                  <a:t>分布族时应该考虑到计</a:t>
                </a:r>
                <a:r>
                  <a:rPr lang="zh-CN" altLang="en-US" dirty="0" smtClean="0"/>
                  <a:t>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a:rPr lang="en-US" altLang="zh-CN" b="0" i="1" smtClean="0">
                            <a:latin typeface="Cambria Math" panose="02040503050406030204" pitchFamily="18" charset="0"/>
                          </a:rPr>
                          <m:t>𝑞</m:t>
                        </m:r>
                      </m:sub>
                    </m:sSub>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𝒉</m:t>
                            </m:r>
                            <m:r>
                              <a:rPr lang="en-US" altLang="zh-CN" b="0" i="1" smtClean="0">
                                <a:latin typeface="Cambria Math" panose="02040503050406030204" pitchFamily="18" charset="0"/>
                              </a:rPr>
                              <m:t>,</m:t>
                            </m:r>
                            <m:r>
                              <a:rPr lang="en-US" altLang="zh-CN" b="1" i="1" smtClean="0">
                                <a:latin typeface="Cambria Math" panose="02040503050406030204" pitchFamily="18" charset="0"/>
                              </a:rPr>
                              <m:t>𝒗</m:t>
                            </m:r>
                          </m:e>
                        </m:d>
                      </m:e>
                    </m:func>
                  </m:oMath>
                </a14:m>
                <a:r>
                  <a:rPr lang="zh-CN" altLang="en-US" dirty="0" smtClean="0"/>
                  <a:t>的</a:t>
                </a:r>
                <a:r>
                  <a:rPr lang="zh-CN" altLang="en-US" dirty="0"/>
                  <a:t>难易</a:t>
                </a:r>
                <a:r>
                  <a:rPr lang="zh-CN" altLang="en-US" dirty="0" smtClean="0"/>
                  <a:t>度</a:t>
                </a:r>
                <a:endParaRPr lang="en-US" altLang="zh-CN" dirty="0" smtClean="0"/>
              </a:p>
              <a:p>
                <a:r>
                  <a:rPr lang="zh-CN" altLang="en-US" dirty="0"/>
                  <a:t>一个典型的方法就是添加</a:t>
                </a:r>
                <a:r>
                  <a:rPr lang="zh-CN" altLang="en-US" dirty="0" smtClean="0"/>
                  <a:t>分布</a:t>
                </a:r>
                <a:r>
                  <a:rPr lang="en-US" altLang="zh-CN" i="1" dirty="0" smtClean="0"/>
                  <a:t>q </a:t>
                </a:r>
                <a:r>
                  <a:rPr lang="zh-CN" altLang="en-US" dirty="0" smtClean="0"/>
                  <a:t>如何分解的假设</a:t>
                </a:r>
                <a:endParaRPr lang="en-US" altLang="zh-CN" dirty="0" smtClean="0"/>
              </a:p>
              <a:p>
                <a:r>
                  <a:rPr lang="zh-CN" altLang="en-US" dirty="0"/>
                  <a:t>平</a:t>
                </a:r>
                <a:r>
                  <a:rPr lang="zh-CN" altLang="en-US" dirty="0" smtClean="0"/>
                  <a:t>均场（</a:t>
                </a:r>
                <a:r>
                  <a:rPr lang="en-US" altLang="zh-CN" dirty="0" smtClean="0"/>
                  <a:t>mean-field</a:t>
                </a:r>
                <a:r>
                  <a:rPr lang="zh-CN" altLang="en-US" dirty="0" smtClean="0"/>
                  <a:t>）方法：</a:t>
                </a:r>
                <a:r>
                  <a:rPr lang="en-US" altLang="zh-CN" dirty="0" smtClean="0"/>
                  <a:t>q</a:t>
                </a:r>
                <a:r>
                  <a:rPr lang="zh-CN" altLang="en-US" dirty="0" smtClean="0"/>
                  <a:t>是一个因子分布</a:t>
                </a:r>
                <a:endParaRPr lang="en-US" altLang="zh-CN" dirty="0" smtClean="0"/>
              </a:p>
              <a:p>
                <a:endParaRPr lang="en-US" altLang="zh-CN" dirty="0"/>
              </a:p>
              <a:p>
                <a:endParaRPr lang="en-US" altLang="zh-CN" dirty="0" smtClean="0"/>
              </a:p>
              <a:p>
                <a:r>
                  <a:rPr lang="zh-CN" altLang="en-US" dirty="0"/>
                  <a:t>结构</a:t>
                </a:r>
                <a:r>
                  <a:rPr lang="zh-CN" altLang="en-US" dirty="0" smtClean="0"/>
                  <a:t>化变分推断：引入图</a:t>
                </a:r>
                <a:r>
                  <a:rPr lang="zh-CN" altLang="en-US" dirty="0"/>
                  <a:t>模</a:t>
                </a:r>
                <a:r>
                  <a:rPr lang="zh-CN" altLang="en-US" dirty="0" smtClean="0"/>
                  <a:t>型结构表示</a:t>
                </a:r>
                <a:r>
                  <a:rPr lang="zh-CN" altLang="en-US" dirty="0"/>
                  <a:t>概</a:t>
                </a:r>
                <a:r>
                  <a:rPr lang="zh-CN" altLang="en-US" dirty="0" smtClean="0"/>
                  <a:t>率</a:t>
                </a:r>
                <a:r>
                  <a:rPr lang="en-US" altLang="zh-CN" dirty="0" smtClean="0"/>
                  <a:t>q</a:t>
                </a:r>
                <a:endParaRPr lang="zh-CN"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79</a:t>
            </a:fld>
            <a:endParaRPr lang="zh-CN" altLang="en-US"/>
          </a:p>
        </p:txBody>
      </p:sp>
      <p:pic>
        <p:nvPicPr>
          <p:cNvPr id="5" name="Picture 4"/>
          <p:cNvPicPr>
            <a:picLocks noChangeAspect="1"/>
          </p:cNvPicPr>
          <p:nvPr/>
        </p:nvPicPr>
        <p:blipFill>
          <a:blip r:embed="rId3"/>
          <a:stretch>
            <a:fillRect/>
          </a:stretch>
        </p:blipFill>
        <p:spPr>
          <a:xfrm>
            <a:off x="4000721" y="3786241"/>
            <a:ext cx="3542857" cy="866667"/>
          </a:xfrm>
          <a:prstGeom prst="rect">
            <a:avLst/>
          </a:prstGeom>
        </p:spPr>
      </p:pic>
    </p:spTree>
    <p:extLst>
      <p:ext uri="{BB962C8B-B14F-4D97-AF65-F5344CB8AC3E}">
        <p14:creationId xmlns:p14="http://schemas.microsoft.com/office/powerpoint/2010/main" val="39335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标准分布采样</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指数分布采样：</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𝜆</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𝑦</m:t>
                            </m:r>
                          </m:e>
                        </m:d>
                      </m:e>
                    </m:func>
                  </m:oMath>
                </a14:m>
                <a:endParaRPr lang="en-US" altLang="zh-CN" dirty="0" smtClean="0"/>
              </a:p>
              <a:p>
                <a:pPr lvl="1"/>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=1−</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𝑦</m:t>
                            </m:r>
                          </m:e>
                        </m:d>
                      </m:e>
                    </m:func>
                  </m:oMath>
                </a14:m>
                <a:endParaRPr lang="en-US" altLang="zh-CN" dirty="0" smtClean="0"/>
              </a:p>
              <a:p>
                <a:pPr lvl="1"/>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𝜆</m:t>
                        </m:r>
                      </m:e>
                      <m:sup>
                        <m:r>
                          <a:rPr lang="en-US" altLang="zh-CN" b="0" i="1" smtClean="0">
                            <a:latin typeface="Cambria Math" panose="02040503050406030204" pitchFamily="18" charset="0"/>
                          </a:rPr>
                          <m:t>−1</m:t>
                        </m:r>
                      </m:sup>
                    </m:sSup>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𝑧</m:t>
                            </m:r>
                          </m:e>
                        </m:d>
                      </m:e>
                    </m:func>
                  </m:oMath>
                </a14:m>
                <a:endParaRPr lang="en-US" altLang="zh-CN" dirty="0" smtClean="0"/>
              </a:p>
              <a:p>
                <a:r>
                  <a:rPr lang="zh-CN" altLang="en-US" dirty="0" smtClean="0"/>
                  <a:t>标准柯西分布采样：</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𝜋</m:t>
                        </m:r>
                      </m:den>
                    </m:f>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den>
                    </m:f>
                  </m:oMath>
                </a14:m>
                <a:endParaRPr lang="en-US" altLang="zh-CN" dirty="0" smtClean="0"/>
              </a:p>
              <a:p>
                <a:pPr lvl="1"/>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𝜋</m:t>
                        </m:r>
                      </m:den>
                    </m:f>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arctan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endParaRPr lang="en-US" altLang="zh-CN" dirty="0" smtClean="0"/>
              </a:p>
              <a:p>
                <a:pPr lvl="1"/>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r>
                              <a:rPr lang="en-US" altLang="zh-CN" b="0" i="1" smtClean="0">
                                <a:latin typeface="Cambria Math" panose="02040503050406030204" pitchFamily="18" charset="0"/>
                              </a:rPr>
                              <m:t>𝜋</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e>
                        </m:d>
                      </m:e>
                    </m:func>
                  </m:oMath>
                </a14:m>
                <a:endParaRPr lang="en-US" altLang="zh-CN" dirty="0" smtClean="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8</a:t>
            </a:fld>
            <a:endParaRPr lang="zh-CN" altLang="en-US"/>
          </a:p>
        </p:txBody>
      </p:sp>
    </p:spTree>
    <p:extLst>
      <p:ext uri="{BB962C8B-B14F-4D97-AF65-F5344CB8AC3E}">
        <p14:creationId xmlns:p14="http://schemas.microsoft.com/office/powerpoint/2010/main" val="424216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变分推断</a:t>
            </a:r>
          </a:p>
        </p:txBody>
      </p:sp>
      <p:sp>
        <p:nvSpPr>
          <p:cNvPr id="3" name="Content Placeholder 2"/>
          <p:cNvSpPr>
            <a:spLocks noGrp="1"/>
          </p:cNvSpPr>
          <p:nvPr>
            <p:ph idx="1"/>
          </p:nvPr>
        </p:nvSpPr>
        <p:spPr/>
        <p:txBody>
          <a:bodyPr/>
          <a:lstStyle/>
          <a:p>
            <a:r>
              <a:rPr lang="zh-CN" altLang="en-US" dirty="0" smtClean="0"/>
              <a:t>不</a:t>
            </a:r>
            <a:r>
              <a:rPr lang="zh-CN" altLang="en-US" dirty="0"/>
              <a:t>需要为分布</a:t>
            </a:r>
            <a:r>
              <a:rPr lang="en-US" altLang="zh-CN" i="1" dirty="0"/>
              <a:t>q </a:t>
            </a:r>
            <a:r>
              <a:rPr lang="zh-CN" altLang="en-US" dirty="0"/>
              <a:t>设定一个特定的参数化形</a:t>
            </a:r>
            <a:r>
              <a:rPr lang="zh-CN" altLang="en-US" dirty="0" smtClean="0"/>
              <a:t>式</a:t>
            </a:r>
            <a:endParaRPr lang="en-US" altLang="zh-CN" dirty="0"/>
          </a:p>
          <a:p>
            <a:endParaRPr lang="en-US" altLang="zh-CN" dirty="0" smtClean="0"/>
          </a:p>
          <a:p>
            <a:r>
              <a:rPr lang="zh-CN" altLang="en-US" dirty="0" smtClean="0"/>
              <a:t>设定如</a:t>
            </a:r>
            <a:r>
              <a:rPr lang="zh-CN" altLang="en-US" dirty="0"/>
              <a:t>何分</a:t>
            </a:r>
            <a:r>
              <a:rPr lang="zh-CN" altLang="en-US" dirty="0" smtClean="0"/>
              <a:t>解后</a:t>
            </a:r>
            <a:r>
              <a:rPr lang="zh-CN" altLang="en-US" dirty="0"/>
              <a:t>通过解决优化问题来找</a:t>
            </a:r>
            <a:r>
              <a:rPr lang="zh-CN" altLang="en-US" dirty="0" smtClean="0"/>
              <a:t>出最优概</a:t>
            </a:r>
            <a:r>
              <a:rPr lang="zh-CN" altLang="en-US" dirty="0"/>
              <a:t>率分</a:t>
            </a:r>
            <a:r>
              <a:rPr lang="zh-CN" altLang="en-US" dirty="0" smtClean="0"/>
              <a:t>布</a:t>
            </a:r>
            <a:endParaRPr lang="en-US" altLang="zh-CN" dirty="0" smtClean="0"/>
          </a:p>
          <a:p>
            <a:endParaRPr lang="en-US" altLang="zh-CN" dirty="0" smtClean="0"/>
          </a:p>
          <a:p>
            <a:pPr lvl="1"/>
            <a:r>
              <a:rPr lang="zh-CN" altLang="en-US" dirty="0"/>
              <a:t>离</a:t>
            </a:r>
            <a:r>
              <a:rPr lang="zh-CN" altLang="en-US" dirty="0" smtClean="0"/>
              <a:t>散变量：传统优化技巧来优化表示</a:t>
            </a:r>
            <a:r>
              <a:rPr lang="en-US" altLang="zh-CN" dirty="0" smtClean="0"/>
              <a:t>q</a:t>
            </a:r>
            <a:r>
              <a:rPr lang="zh-CN" altLang="en-US" dirty="0" smtClean="0"/>
              <a:t>的有限个变量</a:t>
            </a:r>
            <a:endParaRPr lang="en-US" altLang="zh-CN" dirty="0" smtClean="0"/>
          </a:p>
          <a:p>
            <a:pPr lvl="1"/>
            <a:endParaRPr lang="en-US" altLang="zh-CN" dirty="0" smtClean="0"/>
          </a:p>
          <a:p>
            <a:pPr lvl="1"/>
            <a:r>
              <a:rPr lang="zh-CN" altLang="en-US" dirty="0"/>
              <a:t>连</a:t>
            </a:r>
            <a:r>
              <a:rPr lang="zh-CN" altLang="en-US" dirty="0" smtClean="0"/>
              <a:t>续变量：变分法来解决函数空间的优化问题</a:t>
            </a:r>
            <a:endParaRPr lang="zh-CN" altLang="en-US" dirty="0"/>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80</a:t>
            </a:fld>
            <a:endParaRPr lang="zh-CN" altLang="en-US"/>
          </a:p>
        </p:txBody>
      </p:sp>
    </p:spTree>
    <p:extLst>
      <p:ext uri="{BB962C8B-B14F-4D97-AF65-F5344CB8AC3E}">
        <p14:creationId xmlns:p14="http://schemas.microsoft.com/office/powerpoint/2010/main" val="268790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变分推</a:t>
            </a:r>
            <a:r>
              <a:rPr lang="zh-CN" altLang="en-US" dirty="0" smtClean="0"/>
              <a:t>断（离散隐变量）</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分</a:t>
                </a:r>
                <a:r>
                  <a:rPr lang="zh-CN" altLang="en-US" dirty="0"/>
                  <a:t>布</a:t>
                </a:r>
                <a:r>
                  <a:rPr lang="en-US" altLang="zh-CN" i="1" dirty="0"/>
                  <a:t>q </a:t>
                </a:r>
                <a:r>
                  <a:rPr lang="zh-CN" altLang="en-US" dirty="0"/>
                  <a:t>的每个因子都</a:t>
                </a:r>
                <a:r>
                  <a:rPr lang="zh-CN" altLang="en-US" dirty="0" smtClean="0"/>
                  <a:t>由离</a:t>
                </a:r>
                <a:r>
                  <a:rPr lang="zh-CN" altLang="en-US" dirty="0"/>
                  <a:t>散状态的可查询表格定义</a:t>
                </a:r>
                <a:endParaRPr lang="en-US" altLang="zh-CN" dirty="0" smtClean="0"/>
              </a:p>
              <a:p>
                <a:r>
                  <a:rPr lang="zh-CN" altLang="en-US" dirty="0"/>
                  <a:t>由</a:t>
                </a:r>
                <a:r>
                  <a:rPr lang="zh-CN" altLang="en-US" dirty="0" smtClean="0"/>
                  <a:t>于变分推断是参数学习算法的一个步骤，需要快速求解</a:t>
                </a:r>
                <a:endParaRPr lang="en-US" altLang="zh-CN" dirty="0" smtClean="0"/>
              </a:p>
              <a:p>
                <a:r>
                  <a:rPr lang="zh-CN" altLang="en-US" dirty="0"/>
                  <a:t>通</a:t>
                </a:r>
                <a:r>
                  <a:rPr lang="zh-CN" altLang="en-US" dirty="0" smtClean="0"/>
                  <a:t>常使用特殊设计的优化算法，常用的是使用不动点</a:t>
                </a:r>
                <a:endParaRPr lang="en-US" altLang="zh-CN" dirty="0" smtClean="0"/>
              </a:p>
              <a:p>
                <a:endParaRPr lang="en-US" altLang="zh-CN" dirty="0" smtClean="0"/>
              </a:p>
              <a:p>
                <a:endParaRPr lang="en-US" altLang="zh-CN" dirty="0"/>
              </a:p>
              <a:p>
                <a:endParaRPr lang="en-US" altLang="zh-CN" dirty="0" smtClean="0"/>
              </a:p>
              <a:p>
                <a:r>
                  <a:rPr lang="zh-CN" altLang="en-US" dirty="0"/>
                  <a:t>重</a:t>
                </a:r>
                <a:r>
                  <a:rPr lang="zh-CN" altLang="en-US" dirty="0" smtClean="0"/>
                  <a:t>复地更新所有分量</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h</m:t>
                            </m:r>
                          </m:e>
                        </m:acc>
                      </m:e>
                      <m:sub>
                        <m:r>
                          <a:rPr lang="en-US" altLang="zh-CN" i="1">
                            <a:latin typeface="Cambria Math" panose="02040503050406030204" pitchFamily="18" charset="0"/>
                          </a:rPr>
                          <m:t>𝑖</m:t>
                        </m:r>
                      </m:sub>
                    </m:sSub>
                  </m:oMath>
                </a14:m>
                <a:r>
                  <a:rPr lang="zh-CN" altLang="en-US" dirty="0" smtClean="0"/>
                  <a:t>直到满足收敛条件</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81</a:t>
            </a:fld>
            <a:endParaRPr lang="zh-CN" altLang="en-US"/>
          </a:p>
        </p:txBody>
      </p:sp>
      <p:pic>
        <p:nvPicPr>
          <p:cNvPr id="5" name="Picture 4"/>
          <p:cNvPicPr>
            <a:picLocks noChangeAspect="1"/>
          </p:cNvPicPr>
          <p:nvPr/>
        </p:nvPicPr>
        <p:blipFill>
          <a:blip r:embed="rId3"/>
          <a:stretch>
            <a:fillRect/>
          </a:stretch>
        </p:blipFill>
        <p:spPr>
          <a:xfrm>
            <a:off x="4581662" y="3362393"/>
            <a:ext cx="2190476" cy="1085714"/>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3819525" y="5443489"/>
                <a:ext cx="7172325" cy="1053237"/>
              </a:xfrm>
              <a:prstGeom prst="rect">
                <a:avLst/>
              </a:prstGeom>
            </p:spPr>
            <p:txBody>
              <a:bodyPr wrap="square">
                <a:spAutoFit/>
              </a:bodyPr>
              <a:lstStyle/>
              <a:p>
                <a:r>
                  <a:rPr lang="zh-CN" altLang="en-US" sz="2000" b="1" dirty="0" smtClean="0">
                    <a:latin typeface="FZSSK--GBK1-0"/>
                  </a:rPr>
                  <a:t>常见的收敛准则</a:t>
                </a:r>
                <a:endParaRPr lang="en-US" altLang="zh-CN" sz="2000" b="1" dirty="0">
                  <a:latin typeface="FZSSK--GBK1-0"/>
                </a:endParaRPr>
              </a:p>
              <a:p>
                <a:pPr marL="285750" indent="-285750">
                  <a:buFont typeface="Arial" panose="020B0604020202020204" pitchFamily="34" charset="0"/>
                  <a:buChar char="•"/>
                </a:pPr>
                <a:r>
                  <a:rPr lang="zh-CN" altLang="en-US" sz="2000" dirty="0" smtClean="0">
                    <a:latin typeface="FZSSK--GBK1-0"/>
                  </a:rPr>
                  <a:t>当</a:t>
                </a:r>
                <a:r>
                  <a:rPr lang="zh-CN" altLang="en-US" sz="2000" dirty="0">
                    <a:latin typeface="FZSSK--GBK1-0"/>
                  </a:rPr>
                  <a:t>整个循环所改进</a:t>
                </a:r>
                <a:r>
                  <a:rPr lang="zh-CN" altLang="en-US" sz="2000" dirty="0" smtClean="0">
                    <a:latin typeface="FZSSK--GBK1-0"/>
                  </a:rPr>
                  <a:t>的</a:t>
                </a:r>
                <a14:m>
                  <m:oMath xmlns:m="http://schemas.openxmlformats.org/officeDocument/2006/math">
                    <m:r>
                      <a:rPr lang="en-US" altLang="zh-CN" sz="2000" b="0" i="1" smtClean="0">
                        <a:latin typeface="Cambria Math" panose="02040503050406030204" pitchFamily="18" charset="0"/>
                      </a:rPr>
                      <m:t>ℒ</m:t>
                    </m:r>
                  </m:oMath>
                </a14:m>
                <a:r>
                  <a:rPr lang="zh-CN" altLang="en-US" sz="2000" dirty="0" smtClean="0">
                    <a:latin typeface="FZSSK--GBK1-0"/>
                  </a:rPr>
                  <a:t>不</a:t>
                </a:r>
                <a:r>
                  <a:rPr lang="zh-CN" altLang="en-US" sz="2000" dirty="0">
                    <a:latin typeface="FZSSK--GBK1-0"/>
                  </a:rPr>
                  <a:t>超过预设的容差量</a:t>
                </a:r>
                <a:r>
                  <a:rPr lang="zh-CN" altLang="en-US" sz="2000" dirty="0" smtClean="0">
                    <a:latin typeface="FZSSK--GBK1-0"/>
                  </a:rPr>
                  <a:t>时停止</a:t>
                </a:r>
                <a:endParaRPr lang="en-US" altLang="zh-CN" sz="2000" dirty="0" smtClean="0">
                  <a:latin typeface="FZSSK--GBK1-0"/>
                </a:endParaRPr>
              </a:p>
              <a:p>
                <a:pPr marL="285750" indent="-285750">
                  <a:buFont typeface="Arial" panose="020B0604020202020204" pitchFamily="34" charset="0"/>
                  <a:buChar char="•"/>
                </a:pPr>
                <a:r>
                  <a:rPr lang="zh-CN" altLang="en-US" sz="2000" dirty="0" smtClean="0">
                    <a:latin typeface="FZSSK--GBK1-0"/>
                  </a:rPr>
                  <a:t>循</a:t>
                </a:r>
                <a:r>
                  <a:rPr lang="zh-CN" altLang="en-US" sz="2000" dirty="0">
                    <a:latin typeface="FZSSK--GBK1-0"/>
                  </a:rPr>
                  <a:t>环中改变</a:t>
                </a:r>
                <a:r>
                  <a:rPr lang="zh-CN" altLang="en-US" sz="2000" dirty="0" smtClean="0">
                    <a:latin typeface="FZSSK--GBK1-0"/>
                  </a:rPr>
                  <a:t>的</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1" i="1" smtClean="0">
                            <a:latin typeface="Cambria Math" panose="02040503050406030204" pitchFamily="18" charset="0"/>
                          </a:rPr>
                          <m:t>𝒉</m:t>
                        </m:r>
                      </m:e>
                    </m:acc>
                  </m:oMath>
                </a14:m>
                <a:r>
                  <a:rPr lang="zh-CN" altLang="en-US" sz="2000" dirty="0" smtClean="0">
                    <a:latin typeface="FZSSK--GBK1-0"/>
                  </a:rPr>
                  <a:t>不</a:t>
                </a:r>
                <a:r>
                  <a:rPr lang="zh-CN" altLang="en-US" sz="2000" dirty="0">
                    <a:latin typeface="FZSSK--GBK1-0"/>
                  </a:rPr>
                  <a:t>超过某个值时停</a:t>
                </a:r>
                <a:r>
                  <a:rPr lang="zh-CN" altLang="en-US" sz="2000" dirty="0" smtClean="0">
                    <a:latin typeface="FZSSK--GBK1-0"/>
                  </a:rPr>
                  <a:t>止</a:t>
                </a:r>
                <a:endParaRPr lang="zh-CN" alt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3819525" y="5443489"/>
                <a:ext cx="7172325" cy="1053237"/>
              </a:xfrm>
              <a:prstGeom prst="rect">
                <a:avLst/>
              </a:prstGeom>
              <a:blipFill>
                <a:blip r:embed="rId4"/>
                <a:stretch>
                  <a:fillRect l="-935" t="-2890" b="-75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675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变分推断（离散隐变量</a:t>
            </a:r>
            <a:r>
              <a:rPr lang="zh-CN" altLang="en-US" dirty="0" smtClean="0"/>
              <a:t>）：二值稀疏编码</a:t>
            </a:r>
            <a:endParaRPr lang="zh-CN"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zh-CN" altLang="en-US" dirty="0" smtClean="0"/>
                  <a:t>二值稀疏编码：</a:t>
                </a:r>
                <a:endParaRPr lang="en-US" altLang="zh-CN" dirty="0" smtClean="0"/>
              </a:p>
              <a:p>
                <a:pPr lvl="1"/>
                <a:r>
                  <a:rPr lang="zh-CN" altLang="en-US" dirty="0" smtClean="0"/>
                  <a:t>输入</a:t>
                </a:r>
                <a14:m>
                  <m:oMath xmlns:m="http://schemas.openxmlformats.org/officeDocument/2006/math">
                    <m:r>
                      <a:rPr lang="en-US" altLang="zh-CN" b="1" i="1" smtClean="0">
                        <a:latin typeface="Cambria Math" panose="02040503050406030204" pitchFamily="18" charset="0"/>
                      </a:rPr>
                      <m:t>𝒗</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𝑛</m:t>
                        </m:r>
                      </m:sup>
                    </m:sSup>
                  </m:oMath>
                </a14:m>
                <a:r>
                  <a:rPr lang="zh-CN" altLang="en-US" dirty="0" smtClean="0"/>
                  <a:t>是</a:t>
                </a:r>
                <a:r>
                  <a:rPr lang="zh-CN" altLang="en-US" dirty="0"/>
                  <a:t>由模型</a:t>
                </a:r>
                <a:r>
                  <a:rPr lang="zh-CN" altLang="en-US" dirty="0">
                    <a:solidFill>
                      <a:srgbClr val="FF0000"/>
                    </a:solidFill>
                  </a:rPr>
                  <a:t>通</a:t>
                </a:r>
                <a:r>
                  <a:rPr lang="zh-CN" altLang="en-US" dirty="0" smtClean="0">
                    <a:solidFill>
                      <a:srgbClr val="FF0000"/>
                    </a:solidFill>
                  </a:rPr>
                  <a:t>过</a:t>
                </a:r>
                <a:r>
                  <a:rPr lang="en-US" altLang="zh-CN" i="1" dirty="0" smtClean="0">
                    <a:solidFill>
                      <a:srgbClr val="FF0000"/>
                    </a:solidFill>
                  </a:rPr>
                  <a:t>m </a:t>
                </a:r>
                <a:r>
                  <a:rPr lang="zh-CN" altLang="en-US" dirty="0">
                    <a:solidFill>
                      <a:srgbClr val="FF0000"/>
                    </a:solidFill>
                  </a:rPr>
                  <a:t>个</a:t>
                </a:r>
                <a:r>
                  <a:rPr lang="zh-CN" altLang="en-US" dirty="0" smtClean="0">
                    <a:solidFill>
                      <a:srgbClr val="FF0000"/>
                    </a:solidFill>
                  </a:rPr>
                  <a:t>或有</a:t>
                </a:r>
                <a:r>
                  <a:rPr lang="zh-CN" altLang="en-US" dirty="0">
                    <a:solidFill>
                      <a:srgbClr val="FF0000"/>
                    </a:solidFill>
                  </a:rPr>
                  <a:t>或无的不同成</a:t>
                </a:r>
                <a:r>
                  <a:rPr lang="zh-CN" altLang="en-US" dirty="0" smtClean="0">
                    <a:solidFill>
                      <a:srgbClr val="FF0000"/>
                    </a:solidFill>
                  </a:rPr>
                  <a:t>分和</a:t>
                </a:r>
                <a:r>
                  <a:rPr lang="zh-CN" altLang="en-US" dirty="0" smtClean="0"/>
                  <a:t>外加高斯噪声生</a:t>
                </a:r>
                <a:r>
                  <a:rPr lang="zh-CN" altLang="en-US" dirty="0"/>
                  <a:t>成</a:t>
                </a:r>
                <a:r>
                  <a:rPr lang="zh-CN" altLang="en-US" dirty="0" smtClean="0"/>
                  <a:t>的</a:t>
                </a:r>
                <a:endParaRPr lang="en-US" altLang="zh-CN" dirty="0" smtClean="0"/>
              </a:p>
              <a:p>
                <a:pPr lvl="1"/>
                <a:r>
                  <a:rPr lang="zh-CN" altLang="en-US" dirty="0"/>
                  <a:t>每一个成分可以是开或者关的对应着隐藏</a:t>
                </a:r>
                <a:r>
                  <a:rPr lang="zh-CN" altLang="en-US" dirty="0" smtClean="0"/>
                  <a:t>单元</a:t>
                </a:r>
                <a14:m>
                  <m:oMath xmlns:m="http://schemas.openxmlformats.org/officeDocument/2006/math">
                    <m:r>
                      <a:rPr lang="en-US" altLang="zh-CN" b="1" i="1" smtClean="0">
                        <a:latin typeface="Cambria Math" panose="02040503050406030204" pitchFamily="18" charset="0"/>
                      </a:rPr>
                      <m:t>𝒉</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e>
                      <m:sup>
                        <m:r>
                          <a:rPr lang="en-US" altLang="zh-CN" b="0" i="1" smtClean="0">
                            <a:latin typeface="Cambria Math" panose="02040503050406030204" pitchFamily="18" charset="0"/>
                          </a:rPr>
                          <m:t>𝑚</m:t>
                        </m:r>
                      </m:sup>
                    </m:sSup>
                  </m:oMath>
                </a14:m>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14:m>
                  <m:oMath xmlns:m="http://schemas.openxmlformats.org/officeDocument/2006/math">
                    <m:r>
                      <a:rPr lang="en-US" altLang="zh-CN" b="1" i="1" smtClean="0">
                        <a:latin typeface="Cambria Math" panose="02040503050406030204" pitchFamily="18" charset="0"/>
                      </a:rPr>
                      <m:t>𝑾</m:t>
                    </m:r>
                    <m:r>
                      <a:rPr lang="en-US" altLang="zh-CN" b="0" i="1" smtClean="0">
                        <a:latin typeface="Cambria Math" panose="02040503050406030204" pitchFamily="18" charset="0"/>
                      </a:rPr>
                      <m:t>,</m:t>
                    </m:r>
                    <m:r>
                      <a:rPr lang="en-US" altLang="zh-CN" b="1" i="1" smtClean="0">
                        <a:latin typeface="Cambria Math" panose="02040503050406030204" pitchFamily="18" charset="0"/>
                      </a:rPr>
                      <m:t>𝒃</m:t>
                    </m:r>
                    <m:r>
                      <a:rPr lang="en-US" altLang="zh-CN" b="0" i="1" smtClean="0">
                        <a:latin typeface="Cambria Math" panose="02040503050406030204" pitchFamily="18" charset="0"/>
                      </a:rPr>
                      <m:t>,</m:t>
                    </m:r>
                    <m:r>
                      <a:rPr lang="en-US" altLang="zh-CN" b="1" i="1" smtClean="0">
                        <a:latin typeface="Cambria Math" panose="02040503050406030204" pitchFamily="18" charset="0"/>
                      </a:rPr>
                      <m:t>𝜷</m:t>
                    </m:r>
                  </m:oMath>
                </a14:m>
                <a:r>
                  <a:rPr lang="zh-CN" altLang="en-US" dirty="0" smtClean="0"/>
                  <a:t>是可以学习的参数</a:t>
                </a:r>
                <a:endParaRPr lang="zh-CN"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82</a:t>
            </a:fld>
            <a:endParaRPr lang="zh-CN" altLang="en-US"/>
          </a:p>
        </p:txBody>
      </p:sp>
      <p:pic>
        <p:nvPicPr>
          <p:cNvPr id="5" name="Picture 4"/>
          <p:cNvPicPr>
            <a:picLocks noChangeAspect="1"/>
          </p:cNvPicPr>
          <p:nvPr/>
        </p:nvPicPr>
        <p:blipFill rotWithShape="1">
          <a:blip r:embed="rId3"/>
          <a:srcRect t="16491" b="10820"/>
          <a:stretch/>
        </p:blipFill>
        <p:spPr>
          <a:xfrm>
            <a:off x="3455331" y="3385622"/>
            <a:ext cx="5314286" cy="1343025"/>
          </a:xfrm>
          <a:prstGeom prst="rect">
            <a:avLst/>
          </a:prstGeom>
        </p:spPr>
      </p:pic>
    </p:spTree>
    <p:extLst>
      <p:ext uri="{BB962C8B-B14F-4D97-AF65-F5344CB8AC3E}">
        <p14:creationId xmlns:p14="http://schemas.microsoft.com/office/powerpoint/2010/main" val="337539941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二</a:t>
            </a:r>
            <a:r>
              <a:rPr lang="zh-CN" altLang="en-US" dirty="0"/>
              <a:t>值稀疏编码</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zh-CN" altLang="en-US" dirty="0" smtClean="0"/>
                  <a:t>如果使用极大似然来训练模型，需要对参数求导数</a:t>
                </a:r>
                <a:endParaRPr lang="en-US" altLang="zh-CN" dirty="0" smtClean="0"/>
              </a:p>
              <a:p>
                <a:r>
                  <a:rPr lang="zh-CN" altLang="en-US" dirty="0"/>
                  <a:t>考</a:t>
                </a:r>
                <a:r>
                  <a:rPr lang="zh-CN" altLang="en-US" dirty="0" smtClean="0"/>
                  <a:t>虑对</a:t>
                </a:r>
                <a:r>
                  <a:rPr lang="en-US" altLang="zh-CN" b="1" dirty="0" smtClean="0"/>
                  <a:t>b</a:t>
                </a:r>
                <a:r>
                  <a:rPr lang="zh-CN" altLang="en-US" dirty="0" smtClean="0"/>
                  <a:t>的某个分量求导</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需要计算</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𝒉</m:t>
                        </m:r>
                      </m:e>
                      <m:e>
                        <m:r>
                          <a:rPr lang="en-US" altLang="zh-CN" b="1" i="1" smtClean="0">
                            <a:latin typeface="Cambria Math" panose="02040503050406030204" pitchFamily="18" charset="0"/>
                          </a:rPr>
                          <m:t>𝒗</m:t>
                        </m:r>
                      </m:e>
                    </m:d>
                  </m:oMath>
                </a14:m>
                <a:r>
                  <a:rPr lang="zh-CN" altLang="en-US" dirty="0" smtClean="0"/>
                  <a:t>下的期望，但</a:t>
                </a:r>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1" i="1">
                            <a:latin typeface="Cambria Math" panose="02040503050406030204" pitchFamily="18" charset="0"/>
                          </a:rPr>
                          <m:t>𝒉</m:t>
                        </m:r>
                      </m:e>
                      <m:e>
                        <m:r>
                          <a:rPr lang="en-US" altLang="zh-CN" b="1" i="1">
                            <a:latin typeface="Cambria Math" panose="02040503050406030204" pitchFamily="18" charset="0"/>
                          </a:rPr>
                          <m:t>𝒗</m:t>
                        </m:r>
                      </m:e>
                    </m:d>
                  </m:oMath>
                </a14:m>
                <a:r>
                  <a:rPr lang="zh-CN" altLang="en-US" dirty="0" smtClean="0"/>
                  <a:t>是一个复杂的分布</a:t>
                </a:r>
                <a:endParaRPr lang="en-US" altLang="zh-CN" dirty="0"/>
              </a:p>
              <a:p>
                <a:endParaRPr lang="en-US" altLang="zh-CN"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83</a:t>
            </a:fld>
            <a:endParaRPr lang="zh-CN" altLang="en-US"/>
          </a:p>
        </p:txBody>
      </p:sp>
      <p:grpSp>
        <p:nvGrpSpPr>
          <p:cNvPr id="11" name="Group 10"/>
          <p:cNvGrpSpPr/>
          <p:nvPr/>
        </p:nvGrpSpPr>
        <p:grpSpPr>
          <a:xfrm>
            <a:off x="747851" y="2838656"/>
            <a:ext cx="4567099" cy="2781094"/>
            <a:chOff x="747851" y="2943431"/>
            <a:chExt cx="5876191" cy="3295238"/>
          </a:xfrm>
        </p:grpSpPr>
        <p:pic>
          <p:nvPicPr>
            <p:cNvPr id="6" name="Picture 5"/>
            <p:cNvPicPr>
              <a:picLocks noChangeAspect="1"/>
            </p:cNvPicPr>
            <p:nvPr/>
          </p:nvPicPr>
          <p:blipFill>
            <a:blip r:embed="rId3"/>
            <a:stretch>
              <a:fillRect/>
            </a:stretch>
          </p:blipFill>
          <p:spPr>
            <a:xfrm>
              <a:off x="747851" y="3047612"/>
              <a:ext cx="2219048" cy="1019048"/>
            </a:xfrm>
            <a:prstGeom prst="rect">
              <a:avLst/>
            </a:prstGeom>
          </p:spPr>
        </p:pic>
        <p:pic>
          <p:nvPicPr>
            <p:cNvPr id="7" name="Picture 6"/>
            <p:cNvPicPr>
              <a:picLocks noChangeAspect="1"/>
            </p:cNvPicPr>
            <p:nvPr/>
          </p:nvPicPr>
          <p:blipFill>
            <a:blip r:embed="rId4"/>
            <a:stretch>
              <a:fillRect/>
            </a:stretch>
          </p:blipFill>
          <p:spPr>
            <a:xfrm>
              <a:off x="2966899" y="2943431"/>
              <a:ext cx="3657143" cy="3295238"/>
            </a:xfrm>
            <a:prstGeom prst="rect">
              <a:avLst/>
            </a:prstGeom>
          </p:spPr>
        </p:pic>
      </p:grpSp>
      <p:grpSp>
        <p:nvGrpSpPr>
          <p:cNvPr id="10" name="Group 9"/>
          <p:cNvGrpSpPr/>
          <p:nvPr/>
        </p:nvGrpSpPr>
        <p:grpSpPr>
          <a:xfrm>
            <a:off x="6296385" y="2838656"/>
            <a:ext cx="4371615" cy="2733468"/>
            <a:chOff x="6884172" y="2848182"/>
            <a:chExt cx="5771429" cy="3314286"/>
          </a:xfrm>
        </p:grpSpPr>
        <p:pic>
          <p:nvPicPr>
            <p:cNvPr id="8" name="Picture 7"/>
            <p:cNvPicPr>
              <a:picLocks noChangeAspect="1"/>
            </p:cNvPicPr>
            <p:nvPr/>
          </p:nvPicPr>
          <p:blipFill>
            <a:blip r:embed="rId3"/>
            <a:stretch>
              <a:fillRect/>
            </a:stretch>
          </p:blipFill>
          <p:spPr>
            <a:xfrm>
              <a:off x="6884172" y="2943431"/>
              <a:ext cx="2219048" cy="1019048"/>
            </a:xfrm>
            <a:prstGeom prst="rect">
              <a:avLst/>
            </a:prstGeom>
          </p:spPr>
        </p:pic>
        <p:pic>
          <p:nvPicPr>
            <p:cNvPr id="9" name="Picture 8"/>
            <p:cNvPicPr>
              <a:picLocks noChangeAspect="1"/>
            </p:cNvPicPr>
            <p:nvPr/>
          </p:nvPicPr>
          <p:blipFill>
            <a:blip r:embed="rId5"/>
            <a:stretch>
              <a:fillRect/>
            </a:stretch>
          </p:blipFill>
          <p:spPr>
            <a:xfrm>
              <a:off x="9103220" y="2848182"/>
              <a:ext cx="3552381" cy="3314286"/>
            </a:xfrm>
            <a:prstGeom prst="rect">
              <a:avLst/>
            </a:prstGeom>
          </p:spPr>
        </p:pic>
      </p:grpSp>
      <p:sp>
        <p:nvSpPr>
          <p:cNvPr id="12" name="Right Arrow 11"/>
          <p:cNvSpPr/>
          <p:nvPr/>
        </p:nvSpPr>
        <p:spPr>
          <a:xfrm>
            <a:off x="5314950" y="3467100"/>
            <a:ext cx="600075" cy="600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882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二值稀疏编码</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zh-CN" altLang="en-US" dirty="0" smtClean="0"/>
                  <a:t>二值稀疏编码中的潜变量是二值的</a:t>
                </a:r>
                <a:endParaRPr lang="en-US" altLang="zh-CN" dirty="0" smtClean="0"/>
              </a:p>
              <a:p>
                <a:r>
                  <a:rPr lang="zh-CN" altLang="en-US" dirty="0" smtClean="0"/>
                  <a:t>假设用独立的伯努利分布</a:t>
                </a:r>
                <a14:m>
                  <m:oMath xmlns:m="http://schemas.openxmlformats.org/officeDocument/2006/math">
                    <m:r>
                      <a:rPr lang="en-US" altLang="zh-CN" i="1">
                        <a:latin typeface="Cambria Math" panose="02040503050406030204" pitchFamily="18" charset="0"/>
                      </a:rPr>
                      <m:t>𝑞</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sub>
                        </m:sSub>
                        <m:r>
                          <a:rPr lang="en-US" altLang="zh-CN" i="1">
                            <a:latin typeface="Cambria Math" panose="02040503050406030204" pitchFamily="18" charset="0"/>
                          </a:rPr>
                          <m:t>=1</m:t>
                        </m:r>
                      </m:e>
                      <m:e>
                        <m:r>
                          <a:rPr lang="en-US" altLang="zh-CN" b="1" i="1">
                            <a:latin typeface="Cambria Math" panose="02040503050406030204" pitchFamily="18" charset="0"/>
                          </a:rPr>
                          <m:t>𝒗</m:t>
                        </m:r>
                      </m:e>
                    </m:d>
                  </m:oMath>
                </a14:m>
                <a:r>
                  <a:rPr lang="zh-CN" altLang="en-US" dirty="0" smtClean="0"/>
                  <a:t>来建模</a:t>
                </a:r>
                <a:endParaRPr lang="en-US" altLang="zh-CN" dirty="0" smtClean="0"/>
              </a:p>
              <a:p>
                <a:r>
                  <a:rPr lang="zh-CN" altLang="en-US" dirty="0" smtClean="0"/>
                  <a:t>用概率向量</a:t>
                </a:r>
                <a14:m>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𝒉</m:t>
                        </m:r>
                      </m:e>
                    </m:acc>
                  </m:oMath>
                </a14:m>
                <a:r>
                  <a:rPr lang="zh-CN" altLang="en-US" dirty="0" smtClean="0"/>
                  <a:t>来表示分布，满足 </a:t>
                </a:r>
                <a14:m>
                  <m:oMath xmlns:m="http://schemas.openxmlformats.org/officeDocument/2006/math">
                    <m:r>
                      <a:rPr lang="en-US" altLang="zh-CN" i="1">
                        <a:latin typeface="Cambria Math" panose="02040503050406030204" pitchFamily="18" charset="0"/>
                      </a:rPr>
                      <m:t>𝑞</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sub>
                        </m:sSub>
                        <m:r>
                          <a:rPr lang="en-US" altLang="zh-CN" i="1">
                            <a:latin typeface="Cambria Math" panose="02040503050406030204" pitchFamily="18" charset="0"/>
                          </a:rPr>
                          <m:t>=1</m:t>
                        </m:r>
                      </m:e>
                      <m:e>
                        <m:r>
                          <a:rPr lang="en-US" altLang="zh-CN" b="1" i="1">
                            <a:latin typeface="Cambria Math" panose="02040503050406030204" pitchFamily="18" charset="0"/>
                          </a:rPr>
                          <m:t>𝒗</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h</m:t>
                            </m:r>
                          </m:e>
                        </m:acc>
                      </m:e>
                      <m:sub>
                        <m:r>
                          <a:rPr lang="en-US" altLang="zh-CN" i="1">
                            <a:latin typeface="Cambria Math" panose="02040503050406030204" pitchFamily="18" charset="0"/>
                          </a:rPr>
                          <m:t>𝑖</m:t>
                        </m:r>
                      </m:sub>
                    </m:sSub>
                  </m:oMath>
                </a14:m>
                <a:endParaRPr lang="zh-CN"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84</a:t>
            </a:fld>
            <a:endParaRPr lang="zh-CN" altLang="en-US"/>
          </a:p>
        </p:txBody>
      </p:sp>
      <p:grpSp>
        <p:nvGrpSpPr>
          <p:cNvPr id="7" name="Group 6"/>
          <p:cNvGrpSpPr/>
          <p:nvPr/>
        </p:nvGrpSpPr>
        <p:grpSpPr>
          <a:xfrm>
            <a:off x="764977" y="3495675"/>
            <a:ext cx="10990476" cy="2547294"/>
            <a:chOff x="-216098" y="4010025"/>
            <a:chExt cx="10990476" cy="2547294"/>
          </a:xfrm>
        </p:grpSpPr>
        <p:pic>
          <p:nvPicPr>
            <p:cNvPr id="5" name="Picture 4"/>
            <p:cNvPicPr>
              <a:picLocks noChangeAspect="1"/>
            </p:cNvPicPr>
            <p:nvPr/>
          </p:nvPicPr>
          <p:blipFill rotWithShape="1">
            <a:blip r:embed="rId3"/>
            <a:srcRect t="23362"/>
            <a:stretch/>
          </p:blipFill>
          <p:spPr>
            <a:xfrm>
              <a:off x="1450569" y="4010025"/>
              <a:ext cx="9323809" cy="2547294"/>
            </a:xfrm>
            <a:prstGeom prst="rect">
              <a:avLst/>
            </a:prstGeom>
          </p:spPr>
        </p:pic>
        <p:pic>
          <p:nvPicPr>
            <p:cNvPr id="6" name="Picture 5"/>
            <p:cNvPicPr>
              <a:picLocks noChangeAspect="1"/>
            </p:cNvPicPr>
            <p:nvPr/>
          </p:nvPicPr>
          <p:blipFill>
            <a:blip r:embed="rId4"/>
            <a:stretch>
              <a:fillRect/>
            </a:stretch>
          </p:blipFill>
          <p:spPr>
            <a:xfrm>
              <a:off x="-216098" y="4010025"/>
              <a:ext cx="1666667" cy="619048"/>
            </a:xfrm>
            <a:prstGeom prst="rect">
              <a:avLst/>
            </a:prstGeom>
          </p:spPr>
        </p:pic>
      </p:grpSp>
    </p:spTree>
    <p:extLst>
      <p:ext uri="{BB962C8B-B14F-4D97-AF65-F5344CB8AC3E}">
        <p14:creationId xmlns:p14="http://schemas.microsoft.com/office/powerpoint/2010/main" val="276688885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二值稀疏编码</a:t>
            </a:r>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85</a:t>
            </a:fld>
            <a:endParaRPr lang="zh-CN" altLang="en-US"/>
          </a:p>
        </p:txBody>
      </p:sp>
      <p:pic>
        <p:nvPicPr>
          <p:cNvPr id="5" name="Picture 4"/>
          <p:cNvPicPr>
            <a:picLocks noChangeAspect="1"/>
          </p:cNvPicPr>
          <p:nvPr/>
        </p:nvPicPr>
        <p:blipFill>
          <a:blip r:embed="rId2"/>
          <a:stretch>
            <a:fillRect/>
          </a:stretch>
        </p:blipFill>
        <p:spPr>
          <a:xfrm>
            <a:off x="663904" y="1716547"/>
            <a:ext cx="1666667" cy="619048"/>
          </a:xfrm>
          <a:prstGeom prst="rect">
            <a:avLst/>
          </a:prstGeom>
        </p:spPr>
      </p:pic>
      <p:pic>
        <p:nvPicPr>
          <p:cNvPr id="6" name="Picture 5"/>
          <p:cNvPicPr>
            <a:picLocks noChangeAspect="1"/>
          </p:cNvPicPr>
          <p:nvPr/>
        </p:nvPicPr>
        <p:blipFill>
          <a:blip r:embed="rId3"/>
          <a:stretch>
            <a:fillRect/>
          </a:stretch>
        </p:blipFill>
        <p:spPr>
          <a:xfrm>
            <a:off x="2330571" y="1649872"/>
            <a:ext cx="9280404" cy="4608053"/>
          </a:xfrm>
          <a:prstGeom prst="rect">
            <a:avLst/>
          </a:prstGeom>
        </p:spPr>
      </p:pic>
      <p:sp>
        <p:nvSpPr>
          <p:cNvPr id="7" name="Rectangle 6"/>
          <p:cNvSpPr/>
          <p:nvPr/>
        </p:nvSpPr>
        <p:spPr>
          <a:xfrm>
            <a:off x="11191875" y="1582094"/>
            <a:ext cx="571500" cy="3351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776641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二值稀疏编码</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计算</a:t>
                </a:r>
                <a14:m>
                  <m:oMath xmlns:m="http://schemas.openxmlformats.org/officeDocument/2006/math">
                    <m:r>
                      <a:rPr lang="en-US" altLang="zh-CN" b="0" i="1" smtClean="0">
                        <a:latin typeface="Cambria Math" panose="02040503050406030204" pitchFamily="18" charset="0"/>
                      </a:rPr>
                      <m:t>ℒ</m:t>
                    </m:r>
                  </m:oMath>
                </a14:m>
                <a:r>
                  <a:rPr lang="zh-CN" altLang="en-US" dirty="0" smtClean="0"/>
                  <a:t>关于</a:t>
                </a:r>
                <a14:m>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h</m:t>
                            </m:r>
                          </m:e>
                        </m:acc>
                      </m:e>
                      <m:sub>
                        <m:r>
                          <a:rPr lang="en-US" altLang="zh-CN" b="0" i="1" smtClean="0">
                            <a:latin typeface="Cambria Math" panose="02040503050406030204" pitchFamily="18" charset="0"/>
                          </a:rPr>
                          <m:t>𝑖</m:t>
                        </m:r>
                      </m:sub>
                    </m:sSub>
                  </m:oMath>
                </a14:m>
                <a:r>
                  <a:rPr lang="zh-CN" altLang="en-US" dirty="0" smtClean="0"/>
                  <a:t>的导数</a:t>
                </a:r>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1583"/>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86</a:t>
            </a:fld>
            <a:endParaRPr lang="zh-CN" altLang="en-US"/>
          </a:p>
        </p:txBody>
      </p:sp>
      <p:pic>
        <p:nvPicPr>
          <p:cNvPr id="6" name="Picture 5"/>
          <p:cNvPicPr>
            <a:picLocks noChangeAspect="1"/>
          </p:cNvPicPr>
          <p:nvPr/>
        </p:nvPicPr>
        <p:blipFill>
          <a:blip r:embed="rId3"/>
          <a:stretch>
            <a:fillRect/>
          </a:stretch>
        </p:blipFill>
        <p:spPr>
          <a:xfrm>
            <a:off x="1613704" y="2049734"/>
            <a:ext cx="10476696" cy="2064297"/>
          </a:xfrm>
          <a:prstGeom prst="rect">
            <a:avLst/>
          </a:prstGeom>
        </p:spPr>
      </p:pic>
      <p:pic>
        <p:nvPicPr>
          <p:cNvPr id="7" name="Picture 6"/>
          <p:cNvPicPr>
            <a:picLocks noChangeAspect="1"/>
          </p:cNvPicPr>
          <p:nvPr/>
        </p:nvPicPr>
        <p:blipFill>
          <a:blip r:embed="rId4"/>
          <a:stretch>
            <a:fillRect/>
          </a:stretch>
        </p:blipFill>
        <p:spPr>
          <a:xfrm>
            <a:off x="1613704" y="4220974"/>
            <a:ext cx="7100872" cy="1575384"/>
          </a:xfrm>
          <a:prstGeom prst="rect">
            <a:avLst/>
          </a:prstGeom>
        </p:spPr>
      </p:pic>
      <p:pic>
        <p:nvPicPr>
          <p:cNvPr id="8" name="Picture 7"/>
          <p:cNvPicPr>
            <a:picLocks noChangeAspect="1"/>
          </p:cNvPicPr>
          <p:nvPr/>
        </p:nvPicPr>
        <p:blipFill>
          <a:blip r:embed="rId5"/>
          <a:stretch>
            <a:fillRect/>
          </a:stretch>
        </p:blipFill>
        <p:spPr>
          <a:xfrm>
            <a:off x="1613704" y="5895211"/>
            <a:ext cx="9514392" cy="900220"/>
          </a:xfrm>
          <a:prstGeom prst="rect">
            <a:avLst/>
          </a:prstGeom>
        </p:spPr>
      </p:pic>
      <p:pic>
        <p:nvPicPr>
          <p:cNvPr id="9" name="Picture 8"/>
          <p:cNvPicPr>
            <a:picLocks noChangeAspect="1"/>
          </p:cNvPicPr>
          <p:nvPr/>
        </p:nvPicPr>
        <p:blipFill>
          <a:blip r:embed="rId6"/>
          <a:stretch>
            <a:fillRect/>
          </a:stretch>
        </p:blipFill>
        <p:spPr>
          <a:xfrm>
            <a:off x="134549" y="2178620"/>
            <a:ext cx="1594705" cy="804536"/>
          </a:xfrm>
          <a:prstGeom prst="rect">
            <a:avLst/>
          </a:prstGeom>
        </p:spPr>
      </p:pic>
      <p:sp>
        <p:nvSpPr>
          <p:cNvPr id="10" name="Rectangle 9"/>
          <p:cNvSpPr/>
          <p:nvPr/>
        </p:nvSpPr>
        <p:spPr>
          <a:xfrm>
            <a:off x="11431587" y="1852027"/>
            <a:ext cx="733426" cy="9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308146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二值稀疏编码</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令偏导数等于</a:t>
                </a:r>
                <a:r>
                  <a:rPr lang="en-US" altLang="zh-CN" dirty="0" smtClean="0"/>
                  <a:t>0</a:t>
                </a:r>
                <a:r>
                  <a:rPr lang="zh-CN" altLang="en-US" dirty="0" smtClean="0"/>
                  <a:t>可以得到</a:t>
                </a:r>
                <a:endParaRPr lang="en-US" altLang="zh-CN" dirty="0" smtClean="0"/>
              </a:p>
              <a:p>
                <a:endParaRPr lang="en-US" altLang="zh-CN" dirty="0"/>
              </a:p>
              <a:p>
                <a:endParaRPr lang="en-US" altLang="zh-CN" dirty="0" smtClean="0"/>
              </a:p>
              <a:p>
                <a:endParaRPr lang="en-US" altLang="zh-CN" dirty="0"/>
              </a:p>
              <a:p>
                <a:r>
                  <a:rPr lang="zh-CN" altLang="en-US" dirty="0"/>
                  <a:t>输入层通常给隐藏</a:t>
                </a:r>
                <a:r>
                  <a:rPr lang="zh-CN" altLang="en-US" dirty="0" smtClean="0"/>
                  <a:t>单元</a:t>
                </a:r>
                <a:r>
                  <a:rPr lang="zh-CN" altLang="en-US" dirty="0"/>
                  <a:t>发送一个固定的信</a:t>
                </a:r>
                <a:r>
                  <a:rPr lang="zh-CN" altLang="en-US" dirty="0" smtClean="0"/>
                  <a:t>息</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𝑣</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𝛽</m:t>
                    </m:r>
                    <m:r>
                      <a:rPr lang="en-US" altLang="zh-CN" b="0" i="1" smtClean="0">
                        <a:latin typeface="Cambria Math" panose="02040503050406030204" pitchFamily="18" charset="0"/>
                      </a:rPr>
                      <m:t>𝑊</m:t>
                    </m:r>
                  </m:oMath>
                </a14:m>
                <a:endParaRPr lang="en-US" altLang="zh-CN" b="0" dirty="0" smtClean="0"/>
              </a:p>
              <a:p>
                <a:r>
                  <a:rPr lang="zh-CN" altLang="en-US" dirty="0" smtClean="0"/>
                  <a:t>隐</a:t>
                </a:r>
                <a:r>
                  <a:rPr lang="zh-CN" altLang="en-US" dirty="0"/>
                  <a:t>藏单元不断地更新互相传送的信</a:t>
                </a:r>
                <a:r>
                  <a:rPr lang="zh-CN" altLang="en-US" dirty="0" smtClean="0"/>
                  <a:t>息</a:t>
                </a:r>
                <a:endParaRPr lang="en-US" altLang="zh-CN" dirty="0" smtClean="0"/>
              </a:p>
              <a:p>
                <a:pPr lvl="1"/>
                <a:r>
                  <a:rPr lang="zh-CN" altLang="en-US" dirty="0" smtClean="0"/>
                  <a:t>当</a:t>
                </a:r>
                <a14:m>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h</m:t>
                            </m:r>
                          </m:e>
                        </m:acc>
                      </m:e>
                      <m:sub>
                        <m:r>
                          <a:rPr lang="en-US" altLang="zh-CN" b="0" i="1" dirty="0" smtClean="0">
                            <a:latin typeface="Cambria Math" panose="02040503050406030204" pitchFamily="18" charset="0"/>
                          </a:rPr>
                          <m:t>𝑖</m:t>
                        </m:r>
                      </m:sub>
                    </m:sSub>
                  </m:oMath>
                </a14:m>
                <a:r>
                  <a:rPr lang="zh-CN" altLang="en-US" dirty="0" smtClean="0"/>
                  <a:t>和</a:t>
                </a:r>
                <a14:m>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h</m:t>
                            </m:r>
                          </m:e>
                        </m:acc>
                      </m:e>
                      <m:sub>
                        <m:r>
                          <a:rPr lang="en-US" altLang="zh-CN" b="0" i="1" dirty="0" smtClean="0">
                            <a:latin typeface="Cambria Math" panose="02040503050406030204" pitchFamily="18" charset="0"/>
                          </a:rPr>
                          <m:t>𝑗</m:t>
                        </m:r>
                      </m:sub>
                    </m:sSub>
                  </m:oMath>
                </a14:m>
                <a:r>
                  <a:rPr lang="zh-CN" altLang="en-US" dirty="0" smtClean="0"/>
                  <a:t>两</a:t>
                </a:r>
                <a:r>
                  <a:rPr lang="zh-CN" altLang="en-US" dirty="0"/>
                  <a:t>个单元的权重向</a:t>
                </a:r>
                <a:r>
                  <a:rPr lang="zh-CN" altLang="en-US" dirty="0" smtClean="0"/>
                  <a:t>量</a:t>
                </a:r>
                <a:r>
                  <a:rPr lang="zh-CN" altLang="en-US" dirty="0"/>
                  <a:t>相</a:t>
                </a:r>
                <a:r>
                  <a:rPr lang="zh-CN" altLang="en-US" dirty="0" smtClean="0"/>
                  <a:t>似时，</a:t>
                </a:r>
                <a:r>
                  <a:rPr lang="zh-CN" altLang="en-US" dirty="0"/>
                  <a:t>它们会互相抑制</a:t>
                </a:r>
                <a:r>
                  <a:rPr lang="zh-CN" altLang="en-US" dirty="0" smtClean="0"/>
                  <a:t>。</a:t>
                </a:r>
                <a:endParaRPr lang="en-US" altLang="zh-CN" dirty="0" smtClean="0"/>
              </a:p>
              <a:p>
                <a:pPr lvl="1"/>
                <a:r>
                  <a:rPr lang="zh-CN" altLang="en-US" dirty="0" smtClean="0">
                    <a:solidFill>
                      <a:srgbClr val="FF0000"/>
                    </a:solidFill>
                  </a:rPr>
                  <a:t>一</a:t>
                </a:r>
                <a:r>
                  <a:rPr lang="zh-CN" altLang="en-US" dirty="0">
                    <a:solidFill>
                      <a:srgbClr val="FF0000"/>
                    </a:solidFill>
                  </a:rPr>
                  <a:t>种形式</a:t>
                </a:r>
                <a:r>
                  <a:rPr lang="zh-CN" altLang="en-US" dirty="0" smtClean="0">
                    <a:solidFill>
                      <a:srgbClr val="FF0000"/>
                    </a:solidFill>
                  </a:rPr>
                  <a:t>的竞争</a:t>
                </a:r>
                <a:endParaRPr lang="en-US" altLang="zh-CN" dirty="0">
                  <a:solidFill>
                    <a:srgbClr val="FF0000"/>
                  </a:solidFill>
                </a:endParaRPr>
              </a:p>
              <a:p>
                <a:pPr lvl="1"/>
                <a:r>
                  <a:rPr lang="zh-CN" altLang="en-US" dirty="0"/>
                  <a:t>解释输入的</a:t>
                </a:r>
                <a:r>
                  <a:rPr lang="zh-CN" altLang="en-US" dirty="0" smtClean="0"/>
                  <a:t>两个隐</a:t>
                </a:r>
                <a:r>
                  <a:rPr lang="zh-CN" altLang="en-US" dirty="0"/>
                  <a:t>藏单元之间，只</a:t>
                </a:r>
                <a:r>
                  <a:rPr lang="zh-CN" altLang="en-US" dirty="0" smtClean="0"/>
                  <a:t>有</a:t>
                </a:r>
                <a:r>
                  <a:rPr lang="zh-CN" altLang="en-US" dirty="0" smtClean="0">
                    <a:solidFill>
                      <a:srgbClr val="FF0000"/>
                    </a:solidFill>
                  </a:rPr>
                  <a:t>解</a:t>
                </a:r>
                <a:r>
                  <a:rPr lang="zh-CN" altLang="en-US" dirty="0">
                    <a:solidFill>
                      <a:srgbClr val="FF0000"/>
                    </a:solidFill>
                  </a:rPr>
                  <a:t>释得更好</a:t>
                </a:r>
                <a:r>
                  <a:rPr lang="zh-CN" altLang="en-US" dirty="0" smtClean="0">
                    <a:solidFill>
                      <a:srgbClr val="FF0000"/>
                    </a:solidFill>
                  </a:rPr>
                  <a:t>的</a:t>
                </a:r>
                <a:r>
                  <a:rPr lang="zh-CN" altLang="en-US" dirty="0">
                    <a:solidFill>
                      <a:srgbClr val="FF0000"/>
                    </a:solidFill>
                  </a:rPr>
                  <a:t>隐藏单元</a:t>
                </a:r>
                <a:r>
                  <a:rPr lang="zh-CN" altLang="en-US" dirty="0" smtClean="0"/>
                  <a:t>才被保持活跃</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87</a:t>
            </a:fld>
            <a:endParaRPr lang="zh-CN" altLang="en-US"/>
          </a:p>
        </p:txBody>
      </p:sp>
      <p:pic>
        <p:nvPicPr>
          <p:cNvPr id="5" name="Picture 4"/>
          <p:cNvPicPr>
            <a:picLocks noChangeAspect="1"/>
          </p:cNvPicPr>
          <p:nvPr/>
        </p:nvPicPr>
        <p:blipFill>
          <a:blip r:embed="rId3"/>
          <a:stretch>
            <a:fillRect/>
          </a:stretch>
        </p:blipFill>
        <p:spPr>
          <a:xfrm>
            <a:off x="1229320" y="2143215"/>
            <a:ext cx="9523809" cy="1447619"/>
          </a:xfrm>
          <a:prstGeom prst="rect">
            <a:avLst/>
          </a:prstGeom>
        </p:spPr>
      </p:pic>
    </p:spTree>
    <p:extLst>
      <p:ext uri="{BB962C8B-B14F-4D97-AF65-F5344CB8AC3E}">
        <p14:creationId xmlns:p14="http://schemas.microsoft.com/office/powerpoint/2010/main" val="106275966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二值稀疏编码</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重写成等价的形式</a:t>
                </a:r>
                <a:endParaRPr lang="en-US" altLang="zh-CN" dirty="0" smtClean="0"/>
              </a:p>
              <a:p>
                <a:endParaRPr lang="en-US" altLang="zh-CN" dirty="0"/>
              </a:p>
              <a:p>
                <a:endParaRPr lang="en-US" altLang="zh-CN" dirty="0" smtClean="0"/>
              </a:p>
              <a:p>
                <a:endParaRPr lang="en-US" altLang="zh-CN" dirty="0"/>
              </a:p>
              <a:p>
                <a14:m>
                  <m:oMath xmlns:m="http://schemas.openxmlformats.org/officeDocument/2006/math">
                    <m:r>
                      <a:rPr lang="en-US" altLang="zh-CN" b="0" i="1" smtClean="0">
                        <a:latin typeface="Cambria Math" panose="02040503050406030204" pitchFamily="18" charset="0"/>
                      </a:rPr>
                      <m:t>𝑣</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h</m:t>
                                </m:r>
                              </m:e>
                            </m:acc>
                          </m:e>
                          <m:sub>
                            <m:r>
                              <a:rPr lang="en-US" altLang="zh-CN" b="0" i="1" dirty="0" smtClean="0">
                                <a:latin typeface="Cambria Math" panose="02040503050406030204" pitchFamily="18" charset="0"/>
                              </a:rPr>
                              <m:t>𝑗</m:t>
                            </m:r>
                          </m:sub>
                        </m:sSub>
                      </m:e>
                    </m:nary>
                  </m:oMath>
                </a14:m>
                <a:r>
                  <a:rPr lang="zh-CN" altLang="en-US" dirty="0" smtClean="0"/>
                  <a:t>看作单元</a:t>
                </a:r>
                <a:r>
                  <a:rPr lang="en-US" altLang="zh-CN" dirty="0" err="1" smtClean="0"/>
                  <a:t>i</a:t>
                </a:r>
                <a:r>
                  <a:rPr lang="zh-CN" altLang="en-US" dirty="0" smtClean="0"/>
                  <a:t>的输入，是一种残差</a:t>
                </a:r>
                <a:endParaRPr lang="en-US" altLang="zh-CN" dirty="0" smtClean="0"/>
              </a:p>
              <a:p>
                <a:endParaRPr lang="en-US" altLang="zh-CN" dirty="0" smtClean="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88</a:t>
            </a:fld>
            <a:endParaRPr lang="zh-CN" altLang="en-US"/>
          </a:p>
        </p:txBody>
      </p:sp>
      <p:pic>
        <p:nvPicPr>
          <p:cNvPr id="5" name="Picture 4"/>
          <p:cNvPicPr>
            <a:picLocks noChangeAspect="1"/>
          </p:cNvPicPr>
          <p:nvPr/>
        </p:nvPicPr>
        <p:blipFill>
          <a:blip r:embed="rId3"/>
          <a:stretch>
            <a:fillRect/>
          </a:stretch>
        </p:blipFill>
        <p:spPr>
          <a:xfrm>
            <a:off x="1769617" y="2167015"/>
            <a:ext cx="8685714" cy="1247619"/>
          </a:xfrm>
          <a:prstGeom prst="rect">
            <a:avLst/>
          </a:prstGeom>
        </p:spPr>
      </p:pic>
    </p:spTree>
    <p:extLst>
      <p:ext uri="{BB962C8B-B14F-4D97-AF65-F5344CB8AC3E}">
        <p14:creationId xmlns:p14="http://schemas.microsoft.com/office/powerpoint/2010/main" val="371637111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变分法</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泛函</a:t>
                </a:r>
                <a:r>
                  <a:rPr lang="en-US" altLang="zh-CN" dirty="0"/>
                  <a:t>J[f] </a:t>
                </a:r>
                <a:r>
                  <a:rPr lang="zh-CN" altLang="en-US" dirty="0" smtClean="0"/>
                  <a:t>：函数</a:t>
                </a:r>
                <a:r>
                  <a:rPr lang="en-US" altLang="zh-CN" i="1" dirty="0"/>
                  <a:t>f </a:t>
                </a:r>
                <a:r>
                  <a:rPr lang="zh-CN" altLang="en-US" dirty="0"/>
                  <a:t>的函</a:t>
                </a:r>
                <a:r>
                  <a:rPr lang="zh-CN" altLang="en-US" dirty="0" smtClean="0"/>
                  <a:t>数</a:t>
                </a:r>
                <a:endParaRPr lang="en-US" altLang="zh-CN" dirty="0" smtClean="0"/>
              </a:p>
              <a:p>
                <a:r>
                  <a:rPr lang="zh-CN" altLang="en-US" dirty="0"/>
                  <a:t>泛函导</a:t>
                </a:r>
                <a:r>
                  <a:rPr lang="zh-CN" altLang="en-US" dirty="0" smtClean="0"/>
                  <a:t>数</a:t>
                </a:r>
                <a:r>
                  <a:rPr lang="zh-CN" altLang="en-US" dirty="0"/>
                  <a:t>：</a:t>
                </a:r>
                <a:r>
                  <a:rPr lang="zh-CN" altLang="en-US" dirty="0" smtClean="0"/>
                  <a:t>在</a:t>
                </a:r>
                <a:r>
                  <a:rPr lang="zh-CN" altLang="en-US" dirty="0"/>
                  <a:t>任</a:t>
                </a:r>
                <a:r>
                  <a:rPr lang="zh-CN" altLang="en-US" dirty="0" smtClean="0"/>
                  <a:t>意</a:t>
                </a:r>
                <a:r>
                  <a:rPr lang="en-US" altLang="zh-CN" dirty="0" smtClean="0"/>
                  <a:t>x </a:t>
                </a:r>
                <a:r>
                  <a:rPr lang="zh-CN" altLang="en-US" dirty="0"/>
                  <a:t>值，对一个泛函</a:t>
                </a:r>
                <a:r>
                  <a:rPr lang="en-US" altLang="zh-CN" dirty="0"/>
                  <a:t>J[f] </a:t>
                </a:r>
                <a:r>
                  <a:rPr lang="zh-CN" altLang="en-US" dirty="0"/>
                  <a:t>求关于函数</a:t>
                </a:r>
                <a:r>
                  <a:rPr lang="en-US" altLang="zh-CN" dirty="0"/>
                  <a:t>f(x) </a:t>
                </a:r>
                <a:r>
                  <a:rPr lang="zh-CN" altLang="en-US" dirty="0"/>
                  <a:t>的导</a:t>
                </a:r>
                <a:r>
                  <a:rPr lang="zh-CN" altLang="en-US" dirty="0" smtClean="0"/>
                  <a:t>数</a:t>
                </a:r>
                <a:endParaRPr lang="en-US" altLang="zh-CN" dirty="0" smtClean="0"/>
              </a:p>
              <a:p>
                <a:r>
                  <a:rPr lang="zh-CN" altLang="en-US" dirty="0" smtClean="0"/>
                  <a:t>泛</a:t>
                </a:r>
                <a:r>
                  <a:rPr lang="zh-CN" altLang="en-US" dirty="0"/>
                  <a:t>函</a:t>
                </a:r>
                <a:r>
                  <a:rPr lang="en-US" altLang="zh-CN" i="1" dirty="0"/>
                  <a:t>J </a:t>
                </a:r>
                <a:r>
                  <a:rPr lang="zh-CN" altLang="en-US" dirty="0"/>
                  <a:t>的关于函数</a:t>
                </a:r>
                <a:r>
                  <a:rPr lang="en-US" altLang="zh-CN" i="1" dirty="0"/>
                  <a:t>f </a:t>
                </a:r>
                <a:r>
                  <a:rPr lang="zh-CN" altLang="en-US" dirty="0"/>
                  <a:t>在点</a:t>
                </a:r>
                <a:r>
                  <a:rPr lang="en-US" altLang="zh-CN" b="1" i="1" dirty="0"/>
                  <a:t>x </a:t>
                </a:r>
                <a:r>
                  <a:rPr lang="zh-CN" altLang="en-US" dirty="0"/>
                  <a:t>处的泛</a:t>
                </a:r>
                <a:r>
                  <a:rPr lang="zh-CN" altLang="en-US" dirty="0" smtClean="0"/>
                  <a:t>函导数：</a:t>
                </a:r>
                <a:endParaRPr lang="en-US" altLang="zh-CN" dirty="0" smtClean="0"/>
              </a:p>
              <a:p>
                <a:endParaRPr lang="en-US" altLang="zh-CN" dirty="0"/>
              </a:p>
              <a:p>
                <a:endParaRPr lang="en-US" altLang="zh-CN" dirty="0" smtClean="0"/>
              </a:p>
              <a:p>
                <a:endParaRPr lang="en-US" altLang="zh-CN" dirty="0"/>
              </a:p>
              <a:p>
                <a:r>
                  <a:rPr lang="zh-CN" altLang="en-US" dirty="0" smtClean="0"/>
                  <a:t>考虑把</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dirty="0"/>
                  <a:t>看作是一个有着无穷不可数多元素的</a:t>
                </a:r>
                <a:r>
                  <a:rPr lang="zh-CN" altLang="en-US" dirty="0" smtClean="0"/>
                  <a:t>向量</a:t>
                </a:r>
                <a14:m>
                  <m:oMath xmlns:m="http://schemas.openxmlformats.org/officeDocument/2006/math">
                    <m:r>
                      <a:rPr lang="en-US" altLang="zh-CN" b="0" i="1" smtClean="0">
                        <a:latin typeface="Cambria Math" panose="02040503050406030204" pitchFamily="18" charset="0"/>
                      </a:rPr>
                      <m:t>𝜃</m:t>
                    </m:r>
                  </m:oMath>
                </a14:m>
                <a:endParaRPr lang="en-US" altLang="zh-CN" dirty="0" smtClean="0"/>
              </a:p>
              <a:p>
                <a:r>
                  <a:rPr lang="zh-CN" altLang="en-US" dirty="0" smtClean="0"/>
                  <a:t>上式可以表达为</a:t>
                </a:r>
                <a:endParaRPr lang="en-US" altLang="zh-CN" dirty="0" smtClean="0"/>
              </a:p>
              <a:p>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89</a:t>
            </a:fld>
            <a:endParaRPr lang="zh-CN" altLang="en-US"/>
          </a:p>
        </p:txBody>
      </p:sp>
      <p:pic>
        <p:nvPicPr>
          <p:cNvPr id="5" name="Picture 4"/>
          <p:cNvPicPr>
            <a:picLocks noChangeAspect="1"/>
          </p:cNvPicPr>
          <p:nvPr/>
        </p:nvPicPr>
        <p:blipFill>
          <a:blip r:embed="rId3"/>
          <a:stretch>
            <a:fillRect/>
          </a:stretch>
        </p:blipFill>
        <p:spPr>
          <a:xfrm>
            <a:off x="7305738" y="2486065"/>
            <a:ext cx="1009524" cy="647619"/>
          </a:xfrm>
          <a:prstGeom prst="rect">
            <a:avLst/>
          </a:prstGeom>
        </p:spPr>
      </p:pic>
      <p:pic>
        <p:nvPicPr>
          <p:cNvPr id="6" name="Picture 5"/>
          <p:cNvPicPr>
            <a:picLocks noChangeAspect="1"/>
          </p:cNvPicPr>
          <p:nvPr/>
        </p:nvPicPr>
        <p:blipFill>
          <a:blip r:embed="rId4"/>
          <a:stretch>
            <a:fillRect/>
          </a:stretch>
        </p:blipFill>
        <p:spPr>
          <a:xfrm>
            <a:off x="2691193" y="3217091"/>
            <a:ext cx="6085714" cy="1285714"/>
          </a:xfrm>
          <a:prstGeom prst="rect">
            <a:avLst/>
          </a:prstGeom>
        </p:spPr>
      </p:pic>
      <p:pic>
        <p:nvPicPr>
          <p:cNvPr id="7" name="Picture 6"/>
          <p:cNvPicPr>
            <a:picLocks noChangeAspect="1"/>
          </p:cNvPicPr>
          <p:nvPr/>
        </p:nvPicPr>
        <p:blipFill>
          <a:blip r:embed="rId5"/>
          <a:stretch>
            <a:fillRect/>
          </a:stretch>
        </p:blipFill>
        <p:spPr>
          <a:xfrm>
            <a:off x="3714946" y="5653134"/>
            <a:ext cx="3776975" cy="904185"/>
          </a:xfrm>
          <a:prstGeom prst="rect">
            <a:avLst/>
          </a:prstGeom>
        </p:spPr>
      </p:pic>
    </p:spTree>
    <p:extLst>
      <p:ext uri="{BB962C8B-B14F-4D97-AF65-F5344CB8AC3E}">
        <p14:creationId xmlns:p14="http://schemas.microsoft.com/office/powerpoint/2010/main" val="14262827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标准分布采样</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标准正</a:t>
                </a:r>
                <a:r>
                  <a:rPr lang="zh-CN" altLang="en-US" dirty="0"/>
                  <a:t>态分</a:t>
                </a:r>
                <a:r>
                  <a:rPr lang="zh-CN" altLang="en-US" dirty="0" smtClean="0"/>
                  <a:t>布</a:t>
                </a:r>
                <a:endParaRPr lang="en-US" altLang="zh-CN" dirty="0" smtClean="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𝑈</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m:t>
                        </m:r>
                      </m:e>
                    </m:d>
                  </m:oMath>
                </a14:m>
                <a:endParaRPr lang="en-US" altLang="zh-CN" b="0" dirty="0" smtClean="0"/>
              </a:p>
              <a:p>
                <a:pPr lvl="1"/>
                <a:r>
                  <a:rPr lang="zh-CN" altLang="en-US" dirty="0"/>
                  <a:t>如</a:t>
                </a:r>
                <a:r>
                  <a:rPr lang="zh-CN" altLang="en-US" dirty="0" smtClean="0"/>
                  <a:t>果</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&gt;1</m:t>
                    </m:r>
                  </m:oMath>
                </a14:m>
                <a:r>
                  <a:rPr lang="zh-CN" altLang="en-US" b="0" dirty="0" smtClean="0"/>
                  <a:t>，则丢掉这对样本，那么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𝜋</m:t>
                        </m:r>
                      </m:den>
                    </m:f>
                  </m:oMath>
                </a14:m>
                <a:endParaRPr lang="en-US" altLang="zh-CN" b="0" dirty="0" smtClean="0"/>
              </a:p>
              <a:p>
                <a:pPr lvl="1"/>
                <a:r>
                  <a:rPr lang="zh-CN" altLang="en-US" dirty="0" smtClean="0"/>
                  <a:t>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i="1">
                                    <a:latin typeface="Cambria Math" panose="02040503050406030204" pitchFamily="18" charset="0"/>
                                  </a:rPr>
                                  <m:t>−</m:t>
                                </m:r>
                                <m:r>
                                  <a:rPr lang="en-US" altLang="zh-CN" b="0" i="1" smtClean="0">
                                    <a:latin typeface="Cambria Math" panose="02040503050406030204" pitchFamily="18" charset="0"/>
                                  </a:rPr>
                                  <m:t>2</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e>
                                </m:func>
                              </m:num>
                              <m:den>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den>
                            </m:f>
                          </m:e>
                        </m:d>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up>
                    </m:sSup>
                  </m:oMath>
                </a14:m>
                <a:r>
                  <a:rPr lang="en-US" altLang="zh-CN" b="0" dirty="0" smtClean="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e>
                                </m:func>
                              </m:num>
                              <m:den>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1</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den>
                            </m:f>
                          </m:e>
                        </m:d>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up>
                    </m:sSup>
                  </m:oMath>
                </a14:m>
                <a:r>
                  <a:rPr lang="en-US" altLang="zh-CN" b="0" dirty="0" smtClean="0"/>
                  <a:t>, </a:t>
                </a:r>
                <a:r>
                  <a:rPr lang="zh-CN" altLang="en-US" b="0" dirty="0" smtClean="0"/>
                  <a:t>则有</a:t>
                </a:r>
                <a:endParaRPr lang="en-US" altLang="zh-CN" b="0" dirty="0" smtClean="0"/>
              </a:p>
              <a:p>
                <a:pPr lvl="1"/>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e>
                    </m:d>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e>
                            </m:d>
                          </m:num>
                          <m:den>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e>
                            </m:d>
                          </m:den>
                        </m:f>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r>
                                  <a:rPr lang="en-US" altLang="zh-CN" b="0" i="1" smtClean="0">
                                    <a:latin typeface="Cambria Math" panose="02040503050406030204" pitchFamily="18" charset="0"/>
                                  </a:rPr>
                                  <m:t>𝜋</m:t>
                                </m:r>
                              </m:e>
                            </m:rad>
                          </m:den>
                        </m:f>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𝑦</m:t>
                                    </m:r>
                                  </m:e>
                                  <m:sub>
                                    <m:r>
                                      <a:rPr lang="en-US" altLang="zh-CN" i="1">
                                        <a:latin typeface="Cambria Math" panose="02040503050406030204" pitchFamily="18" charset="0"/>
                                      </a:rPr>
                                      <m:t>1</m:t>
                                    </m:r>
                                  </m:sub>
                                  <m:sup>
                                    <m:r>
                                      <a:rPr lang="en-US" altLang="zh-CN" i="1">
                                        <a:latin typeface="Cambria Math" panose="02040503050406030204" pitchFamily="18" charset="0"/>
                                      </a:rPr>
                                      <m:t>2</m:t>
                                    </m:r>
                                  </m:sup>
                                </m:sSubSup>
                              </m:e>
                            </m:d>
                          </m:e>
                        </m:func>
                      </m:e>
                    </m:d>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r>
                                  <a:rPr lang="en-US" altLang="zh-CN" b="0" i="1" smtClean="0">
                                    <a:latin typeface="Cambria Math" panose="02040503050406030204" pitchFamily="18" charset="0"/>
                                  </a:rPr>
                                  <m:t>𝜋</m:t>
                                </m:r>
                              </m:e>
                            </m:rad>
                          </m:den>
                        </m:f>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𝑦</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e>
                            </m:d>
                          </m:e>
                        </m:func>
                      </m:e>
                    </m:d>
                  </m:oMath>
                </a14:m>
                <a:endParaRPr lang="en-US" altLang="zh-CN" b="0" dirty="0" smtClean="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oMath>
                </a14:m>
                <a:r>
                  <a:rPr lang="zh-CN" altLang="en-US" b="0" dirty="0" smtClean="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2</m:t>
                        </m:r>
                      </m:sub>
                    </m:sSub>
                  </m:oMath>
                </a14:m>
                <a:r>
                  <a:rPr lang="zh-CN" altLang="en-US" b="0" dirty="0" smtClean="0"/>
                  <a:t> 独立，且均值为</a:t>
                </a:r>
                <a:r>
                  <a:rPr lang="en-US" altLang="zh-CN" b="0" dirty="0" smtClean="0"/>
                  <a:t>0</a:t>
                </a:r>
                <a:r>
                  <a:rPr lang="zh-CN" altLang="en-US" b="0" dirty="0" smtClean="0"/>
                  <a:t>，方差为</a:t>
                </a:r>
                <a:r>
                  <a:rPr lang="en-US" altLang="zh-CN" b="0" dirty="0" smtClean="0"/>
                  <a:t>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9</a:t>
            </a:fld>
            <a:endParaRPr lang="zh-CN" altLang="en-US"/>
          </a:p>
        </p:txBody>
      </p:sp>
    </p:spTree>
    <p:extLst>
      <p:ext uri="{BB962C8B-B14F-4D97-AF65-F5344CB8AC3E}">
        <p14:creationId xmlns:p14="http://schemas.microsoft.com/office/powerpoint/2010/main" val="111305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变分法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课堂</a:t>
                </a:r>
                <a:r>
                  <a:rPr lang="zh-CN" altLang="en-US" dirty="0" smtClean="0"/>
                  <a:t>作业</a:t>
                </a:r>
                <a:endParaRPr lang="en-US" altLang="zh-CN" dirty="0"/>
              </a:p>
              <a:p>
                <a:pPr lvl="1"/>
                <a:r>
                  <a:rPr lang="zh-CN" altLang="en-US" dirty="0" smtClean="0"/>
                  <a:t>利用变分法证明给定均值</a:t>
                </a:r>
                <a14:m>
                  <m:oMath xmlns:m="http://schemas.openxmlformats.org/officeDocument/2006/math">
                    <m:r>
                      <a:rPr lang="en-US" altLang="zh-CN" b="0" i="1" smtClean="0">
                        <a:latin typeface="Cambria Math" panose="02040503050406030204" pitchFamily="18" charset="0"/>
                      </a:rPr>
                      <m:t>𝜇</m:t>
                    </m:r>
                  </m:oMath>
                </a14:m>
                <a:r>
                  <a:rPr lang="zh-CN" altLang="en-US" dirty="0" smtClean="0"/>
                  <a:t>和方差</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oMath>
                </a14:m>
                <a:r>
                  <a:rPr lang="zh-CN" altLang="en-US" dirty="0" smtClean="0"/>
                  <a:t>的最大熵分布为正态分布</a:t>
                </a:r>
                <a:endParaRPr lang="en-US" altLang="zh-CN" dirty="0" smtClean="0"/>
              </a:p>
              <a:p>
                <a:pPr lvl="1"/>
                <a:endParaRPr lang="en-US" altLang="zh-CN" dirty="0"/>
              </a:p>
              <a:p>
                <a:r>
                  <a:rPr lang="zh-CN" altLang="en-US" dirty="0"/>
                  <a:t>这</a:t>
                </a:r>
                <a:r>
                  <a:rPr lang="zh-CN" altLang="en-US" dirty="0" smtClean="0"/>
                  <a:t>是机器学习经常使用正态分布的原因</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90</a:t>
            </a:fld>
            <a:endParaRPr lang="zh-CN" altLang="en-US"/>
          </a:p>
        </p:txBody>
      </p:sp>
    </p:spTree>
    <p:extLst>
      <p:ext uri="{BB962C8B-B14F-4D97-AF65-F5344CB8AC3E}">
        <p14:creationId xmlns:p14="http://schemas.microsoft.com/office/powerpoint/2010/main" val="398236335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变分推断（连续隐变量）</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zh-CN" altLang="en-US" dirty="0" smtClean="0"/>
                  <a:t>做平均场近似</a:t>
                </a:r>
                <a:endParaRPr lang="en-US" altLang="zh-CN" dirty="0" smtClean="0"/>
              </a:p>
              <a:p>
                <a:endParaRPr lang="en-US" altLang="zh-CN" dirty="0"/>
              </a:p>
              <a:p>
                <a:r>
                  <a:rPr lang="zh-CN" altLang="en-US" dirty="0" smtClean="0"/>
                  <a:t>通过归一化如下分布即可</a:t>
                </a:r>
                <a:endParaRPr lang="en-US" altLang="zh-CN" dirty="0" smtClean="0"/>
              </a:p>
              <a:p>
                <a:endParaRPr lang="en-US" altLang="zh-CN" dirty="0" smtClean="0"/>
              </a:p>
              <a:p>
                <a:pPr marL="0" indent="0">
                  <a:buNone/>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h</m:t>
                              </m:r>
                            </m:e>
                            <m:sub>
                              <m:r>
                                <a:rPr lang="en-US" altLang="zh-CN" b="0" i="1" dirty="0" smtClean="0">
                                  <a:latin typeface="Cambria Math" panose="02040503050406030204" pitchFamily="18" charset="0"/>
                                </a:rPr>
                                <m:t>𝑖</m:t>
                              </m:r>
                            </m:sub>
                          </m:sSub>
                        </m:e>
                        <m:e>
                          <m:r>
                            <a:rPr lang="en-US" altLang="zh-CN" b="1" i="1" dirty="0" smtClean="0">
                              <a:latin typeface="Cambria Math" panose="02040503050406030204" pitchFamily="18" charset="0"/>
                            </a:rPr>
                            <m:t>𝒗</m:t>
                          </m:r>
                        </m:e>
                      </m:d>
                      <m:r>
                        <a:rPr lang="en-US" altLang="zh-CN" b="0" i="1" dirty="0" smtClean="0">
                          <a:latin typeface="Cambria Math" panose="02040503050406030204" pitchFamily="18" charset="0"/>
                        </a:rPr>
                        <m:t>=</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exp</m:t>
                          </m:r>
                        </m:fName>
                        <m:e>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𝔼</m:t>
                                  </m:r>
                                </m:e>
                                <m:sub>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𝒉</m:t>
                                      </m:r>
                                    </m:e>
                                    <m: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𝑞</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𝒉</m:t>
                                          </m:r>
                                        </m:e>
                                        <m: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𝒗</m:t>
                                      </m:r>
                                    </m:e>
                                  </m:d>
                                </m:sub>
                              </m:sSub>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log</m:t>
                                  </m:r>
                                </m:fName>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𝑝</m:t>
                                      </m:r>
                                    </m:e>
                                  </m:acc>
                                  <m:d>
                                    <m:dPr>
                                      <m:ctrlPr>
                                        <a:rPr lang="en-US" altLang="zh-CN" b="0" i="1" dirty="0" smtClean="0">
                                          <a:latin typeface="Cambria Math" panose="02040503050406030204" pitchFamily="18" charset="0"/>
                                        </a:rPr>
                                      </m:ctrlPr>
                                    </m:dPr>
                                    <m:e>
                                      <m:r>
                                        <a:rPr lang="en-US" altLang="zh-CN" b="1" i="1" dirty="0" smtClean="0">
                                          <a:latin typeface="Cambria Math" panose="02040503050406030204" pitchFamily="18" charset="0"/>
                                        </a:rPr>
                                        <m:t>𝒗</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𝒉</m:t>
                                      </m:r>
                                    </m:e>
                                  </m:d>
                                  <m:r>
                                    <a:rPr lang="en-US" altLang="zh-CN" b="0" i="1" dirty="0" smtClean="0">
                                      <a:latin typeface="Cambria Math" panose="02040503050406030204" pitchFamily="18" charset="0"/>
                                    </a:rPr>
                                    <m:t> </m:t>
                                  </m:r>
                                </m:e>
                              </m:func>
                            </m:e>
                          </m:d>
                        </m:e>
                      </m:func>
                    </m:oMath>
                  </m:oMathPara>
                </a14:m>
                <a:endParaRPr lang="zh-CN"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91</a:t>
            </a:fld>
            <a:endParaRPr lang="zh-CN" altLang="en-US"/>
          </a:p>
        </p:txBody>
      </p:sp>
      <p:pic>
        <p:nvPicPr>
          <p:cNvPr id="5" name="Picture 4"/>
          <p:cNvPicPr>
            <a:picLocks noChangeAspect="1"/>
          </p:cNvPicPr>
          <p:nvPr/>
        </p:nvPicPr>
        <p:blipFill>
          <a:blip r:embed="rId3"/>
          <a:stretch>
            <a:fillRect/>
          </a:stretch>
        </p:blipFill>
        <p:spPr>
          <a:xfrm>
            <a:off x="3475419" y="1464598"/>
            <a:ext cx="3647619" cy="904762"/>
          </a:xfrm>
          <a:prstGeom prst="rect">
            <a:avLst/>
          </a:prstGeom>
        </p:spPr>
      </p:pic>
    </p:spTree>
    <p:extLst>
      <p:ext uri="{BB962C8B-B14F-4D97-AF65-F5344CB8AC3E}">
        <p14:creationId xmlns:p14="http://schemas.microsoft.com/office/powerpoint/2010/main" val="189644552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变分推断（连续隐变量）</a:t>
            </a:r>
          </a:p>
        </p:txBody>
      </p:sp>
      <p:sp>
        <p:nvSpPr>
          <p:cNvPr id="3" name="Content Placeholder 2"/>
          <p:cNvSpPr>
            <a:spLocks noGrp="1"/>
          </p:cNvSpPr>
          <p:nvPr>
            <p:ph idx="1"/>
          </p:nvPr>
        </p:nvSpPr>
        <p:spPr/>
        <p:txBody>
          <a:bodyPr/>
          <a:lstStyle/>
          <a:p>
            <a:r>
              <a:rPr lang="zh-CN" altLang="en-US" dirty="0" smtClean="0"/>
              <a:t>证明</a:t>
            </a:r>
            <a:endParaRPr lang="en-US" altLang="zh-CN" dirty="0" smtClean="0"/>
          </a:p>
          <a:p>
            <a:pPr marL="457200" lvl="1" indent="0">
              <a:buNone/>
            </a:pPr>
            <a:endParaRPr lang="zh-CN" altLang="en-US" dirty="0"/>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92</a:t>
            </a:fld>
            <a:endParaRPr lang="zh-CN" altLang="en-US"/>
          </a:p>
        </p:txBody>
      </p:sp>
      <mc:AlternateContent xmlns:mc="http://schemas.openxmlformats.org/markup-compatibility/2006">
        <mc:Choice xmlns:a14="http://schemas.microsoft.com/office/drawing/2010/main" Requires="a14">
          <p:sp>
            <p:nvSpPr>
              <p:cNvPr id="5" name="Rectangle 4"/>
              <p:cNvSpPr/>
              <p:nvPr/>
            </p:nvSpPr>
            <p:spPr>
              <a:xfrm>
                <a:off x="154112" y="2914281"/>
                <a:ext cx="11916724" cy="19329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sz="2400" b="0" i="1" smtClean="0">
                              <a:latin typeface="Cambria Math" panose="02040503050406030204" pitchFamily="18" charset="0"/>
                            </a:rPr>
                          </m:ctrlPr>
                        </m:eqArrPr>
                        <m:e>
                          <m:nary>
                            <m:naryPr>
                              <m:subHide m:val="on"/>
                              <m:supHide m:val="on"/>
                              <m:ctrlPr>
                                <a:rPr lang="en-US" altLang="zh-CN" sz="2400" i="1">
                                  <a:latin typeface="Cambria Math" panose="02040503050406030204" pitchFamily="18" charset="0"/>
                                </a:rPr>
                              </m:ctrlPr>
                            </m:naryPr>
                            <m:sub/>
                            <m:sup/>
                            <m:e>
                              <m:r>
                                <a:rPr lang="en-US" altLang="zh-CN" sz="2400" i="1">
                                  <a:latin typeface="Cambria Math" panose="02040503050406030204" pitchFamily="18" charset="0"/>
                                </a:rPr>
                                <m:t>𝑞</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𝑖</m:t>
                                      </m:r>
                                    </m:sub>
                                  </m:sSub>
                                </m:e>
                                <m:e>
                                  <m:r>
                                    <a:rPr lang="en-US" altLang="zh-CN" sz="2400" b="1" i="1">
                                      <a:latin typeface="Cambria Math" panose="02040503050406030204" pitchFamily="18" charset="0"/>
                                    </a:rPr>
                                    <m:t>𝒗</m:t>
                                  </m:r>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𝔼</m:t>
                                  </m:r>
                                </m:e>
                                <m: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𝒉</m:t>
                                      </m:r>
                                    </m:e>
                                    <m:sub>
                                      <m:r>
                                        <a:rPr lang="en-US" altLang="zh-CN" sz="2400" i="1">
                                          <a:latin typeface="Cambria Math" panose="02040503050406030204" pitchFamily="18" charset="0"/>
                                        </a:rPr>
                                        <m:t>−</m:t>
                                      </m:r>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𝑞</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𝒉</m:t>
                                          </m:r>
                                        </m:e>
                                        <m:sub>
                                          <m:r>
                                            <a:rPr lang="en-US" altLang="zh-CN" sz="2400" i="1">
                                              <a:latin typeface="Cambria Math" panose="02040503050406030204" pitchFamily="18" charset="0"/>
                                            </a:rPr>
                                            <m:t>−</m:t>
                                          </m:r>
                                          <m:r>
                                            <a:rPr lang="en-US" altLang="zh-CN" sz="2400" i="1">
                                              <a:latin typeface="Cambria Math" panose="02040503050406030204" pitchFamily="18" charset="0"/>
                                            </a:rPr>
                                            <m:t>𝑖</m:t>
                                          </m:r>
                                        </m:sub>
                                      </m:sSub>
                                    </m:e>
                                    <m:e>
                                      <m:r>
                                        <a:rPr lang="en-US" altLang="zh-CN" sz="2400" b="1" i="1">
                                          <a:latin typeface="Cambria Math" panose="02040503050406030204" pitchFamily="18" charset="0"/>
                                        </a:rPr>
                                        <m:t>𝒗</m:t>
                                      </m:r>
                                    </m:e>
                                  </m:d>
                                </m:sub>
                              </m:sSub>
                              <m:d>
                                <m:dPr>
                                  <m:begChr m:val="["/>
                                  <m:endChr m:val="]"/>
                                  <m:ctrlPr>
                                    <a:rPr lang="en-US" altLang="zh-CN" sz="2400" i="1">
                                      <a:latin typeface="Cambria Math" panose="02040503050406030204" pitchFamily="18" charset="0"/>
                                    </a:rPr>
                                  </m:ctrlPr>
                                </m:dPr>
                                <m:e>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r>
                                        <a:rPr lang="en-US" altLang="zh-CN" sz="2400" i="1">
                                          <a:latin typeface="Cambria Math" panose="02040503050406030204" pitchFamily="18" charset="0"/>
                                        </a:rPr>
                                        <m:t>𝑝</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𝒗</m:t>
                                          </m:r>
                                          <m:r>
                                            <a:rPr lang="en-US" altLang="zh-CN" sz="2400" i="1">
                                              <a:latin typeface="Cambria Math" panose="02040503050406030204" pitchFamily="18" charset="0"/>
                                            </a:rPr>
                                            <m:t>,</m:t>
                                          </m:r>
                                          <m:r>
                                            <a:rPr lang="en-US" altLang="zh-CN" sz="2400" b="1" i="1">
                                              <a:latin typeface="Cambria Math" panose="02040503050406030204" pitchFamily="18" charset="0"/>
                                            </a:rPr>
                                            <m:t>𝒉</m:t>
                                          </m:r>
                                        </m:e>
                                      </m:d>
                                    </m:e>
                                  </m:func>
                                </m:e>
                              </m:d>
                              <m:r>
                                <a:rPr lang="en-US" altLang="zh-CN" sz="2400" i="1">
                                  <a:latin typeface="Cambria Math" panose="02040503050406030204" pitchFamily="18" charset="0"/>
                                </a:rPr>
                                <m:t>𝑑</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𝑖</m:t>
                                  </m:r>
                                </m:sub>
                              </m:sSub>
                            </m:e>
                          </m:nary>
                          <m:r>
                            <a:rPr lang="en-US" altLang="zh-CN" sz="2400" b="0" i="1" smtClean="0">
                              <a:latin typeface="Cambria Math" panose="02040503050406030204" pitchFamily="18" charset="0"/>
                            </a:rPr>
                            <m:t>&amp;</m:t>
                          </m:r>
                          <m:r>
                            <a:rPr lang="en-US" altLang="zh-CN" sz="2400" i="1">
                              <a:latin typeface="Cambria Math" panose="02040503050406030204" pitchFamily="18" charset="0"/>
                            </a:rPr>
                            <m:t>=</m:t>
                          </m:r>
                          <m:nary>
                            <m:naryPr>
                              <m:subHide m:val="on"/>
                              <m:supHide m:val="on"/>
                              <m:ctrlPr>
                                <a:rPr lang="en-US" altLang="zh-CN" sz="2400" i="1">
                                  <a:latin typeface="Cambria Math" panose="02040503050406030204" pitchFamily="18" charset="0"/>
                                </a:rPr>
                              </m:ctrlPr>
                            </m:naryPr>
                            <m:sub/>
                            <m:sup/>
                            <m:e>
                              <m:r>
                                <a:rPr lang="en-US" altLang="zh-CN" sz="2400" i="1">
                                  <a:latin typeface="Cambria Math" panose="02040503050406030204" pitchFamily="18" charset="0"/>
                                </a:rPr>
                                <m:t>𝑞</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𝑖</m:t>
                                      </m:r>
                                    </m:sub>
                                  </m:sSub>
                                </m:e>
                                <m:e>
                                  <m:r>
                                    <a:rPr lang="en-US" altLang="zh-CN" sz="2400" b="1" i="1">
                                      <a:latin typeface="Cambria Math" panose="02040503050406030204" pitchFamily="18" charset="0"/>
                                    </a:rPr>
                                    <m:t>𝒗</m:t>
                                  </m:r>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𝔼</m:t>
                                  </m:r>
                                </m:e>
                                <m: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𝒉</m:t>
                                      </m:r>
                                    </m:e>
                                    <m:sub>
                                      <m:r>
                                        <a:rPr lang="en-US" altLang="zh-CN" sz="2400" i="1">
                                          <a:latin typeface="Cambria Math" panose="02040503050406030204" pitchFamily="18" charset="0"/>
                                        </a:rPr>
                                        <m:t>−</m:t>
                                      </m:r>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𝑞</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𝒉</m:t>
                                          </m:r>
                                        </m:e>
                                        <m:sub>
                                          <m:r>
                                            <a:rPr lang="en-US" altLang="zh-CN" sz="2400" i="1">
                                              <a:latin typeface="Cambria Math" panose="02040503050406030204" pitchFamily="18" charset="0"/>
                                            </a:rPr>
                                            <m:t>−</m:t>
                                          </m:r>
                                          <m:r>
                                            <a:rPr lang="en-US" altLang="zh-CN" sz="2400" i="1">
                                              <a:latin typeface="Cambria Math" panose="02040503050406030204" pitchFamily="18" charset="0"/>
                                            </a:rPr>
                                            <m:t>𝑖</m:t>
                                          </m:r>
                                        </m:sub>
                                      </m:sSub>
                                    </m:e>
                                    <m:e>
                                      <m:r>
                                        <a:rPr lang="en-US" altLang="zh-CN" sz="2400" b="1" i="1">
                                          <a:latin typeface="Cambria Math" panose="02040503050406030204" pitchFamily="18" charset="0"/>
                                        </a:rPr>
                                        <m:t>𝒗</m:t>
                                      </m:r>
                                    </m:e>
                                  </m:d>
                                </m:sub>
                              </m:sSub>
                              <m:d>
                                <m:dPr>
                                  <m:begChr m:val="["/>
                                  <m:endChr m:val="]"/>
                                  <m:ctrlPr>
                                    <a:rPr lang="en-US" altLang="zh-CN" sz="2400" i="1">
                                      <a:latin typeface="Cambria Math" panose="02040503050406030204" pitchFamily="18" charset="0"/>
                                    </a:rPr>
                                  </m:ctrlPr>
                                </m:dPr>
                                <m:e>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𝑝</m:t>
                                          </m:r>
                                        </m:e>
                                      </m:acc>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𝒗</m:t>
                                          </m:r>
                                          <m:r>
                                            <a:rPr lang="en-US" altLang="zh-CN" sz="2400" i="1">
                                              <a:latin typeface="Cambria Math" panose="02040503050406030204" pitchFamily="18" charset="0"/>
                                            </a:rPr>
                                            <m:t>,</m:t>
                                          </m:r>
                                          <m:r>
                                            <a:rPr lang="en-US" altLang="zh-CN" sz="2400" b="1" i="1">
                                              <a:latin typeface="Cambria Math" panose="02040503050406030204" pitchFamily="18" charset="0"/>
                                            </a:rPr>
                                            <m:t>𝒉</m:t>
                                          </m:r>
                                        </m:e>
                                      </m:d>
                                    </m:e>
                                  </m:func>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r>
                                        <a:rPr lang="en-US" altLang="zh-CN" sz="2400" i="1">
                                          <a:latin typeface="Cambria Math" panose="02040503050406030204" pitchFamily="18" charset="0"/>
                                        </a:rPr>
                                        <m:t>𝑍</m:t>
                                      </m:r>
                                    </m:e>
                                  </m:func>
                                </m:e>
                              </m:d>
                              <m:r>
                                <a:rPr lang="en-US" altLang="zh-CN" sz="2400" i="1">
                                  <a:latin typeface="Cambria Math" panose="02040503050406030204" pitchFamily="18" charset="0"/>
                                </a:rPr>
                                <m:t>𝑑</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𝑖</m:t>
                                  </m:r>
                                </m:sub>
                              </m:sSub>
                            </m:e>
                          </m:nary>
                          <m:r>
                            <m:rPr>
                              <m:nor/>
                            </m:rPr>
                            <a:rPr lang="zh-CN" altLang="en-US" sz="2400" dirty="0"/>
                            <m:t> </m:t>
                          </m:r>
                        </m:e>
                        <m:e>
                          <m:r>
                            <a:rPr lang="en-US" altLang="zh-CN" sz="2400" b="0" i="1" smtClean="0">
                              <a:latin typeface="Cambria Math" panose="02040503050406030204" pitchFamily="18" charset="0"/>
                            </a:rPr>
                            <m:t>&amp;=</m:t>
                          </m:r>
                          <m:nary>
                            <m:naryPr>
                              <m:subHide m:val="on"/>
                              <m:supHide m:val="on"/>
                              <m:ctrlPr>
                                <a:rPr lang="en-US" altLang="zh-CN" sz="2400" i="1">
                                  <a:latin typeface="Cambria Math" panose="02040503050406030204" pitchFamily="18" charset="0"/>
                                </a:rPr>
                              </m:ctrlPr>
                            </m:naryPr>
                            <m:sub/>
                            <m:sup/>
                            <m:e>
                              <m:r>
                                <a:rPr lang="en-US" altLang="zh-CN" sz="2400" i="1">
                                  <a:latin typeface="Cambria Math" panose="02040503050406030204" pitchFamily="18" charset="0"/>
                                </a:rPr>
                                <m:t>𝑞</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𝑖</m:t>
                                      </m:r>
                                    </m:sub>
                                  </m:sSub>
                                </m:e>
                                <m:e>
                                  <m:r>
                                    <a:rPr lang="en-US" altLang="zh-CN" sz="2400" b="1" i="1">
                                      <a:latin typeface="Cambria Math" panose="02040503050406030204" pitchFamily="18" charset="0"/>
                                    </a:rPr>
                                    <m:t>𝒗</m:t>
                                  </m:r>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𝔼</m:t>
                                  </m:r>
                                </m:e>
                                <m: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𝒉</m:t>
                                      </m:r>
                                    </m:e>
                                    <m:sub>
                                      <m:r>
                                        <a:rPr lang="en-US" altLang="zh-CN" sz="2400" i="1">
                                          <a:latin typeface="Cambria Math" panose="02040503050406030204" pitchFamily="18" charset="0"/>
                                        </a:rPr>
                                        <m:t>−</m:t>
                                      </m:r>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𝑞</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𝒉</m:t>
                                          </m:r>
                                        </m:e>
                                        <m:sub>
                                          <m:r>
                                            <a:rPr lang="en-US" altLang="zh-CN" sz="2400" i="1">
                                              <a:latin typeface="Cambria Math" panose="02040503050406030204" pitchFamily="18" charset="0"/>
                                            </a:rPr>
                                            <m:t>−</m:t>
                                          </m:r>
                                          <m:r>
                                            <a:rPr lang="en-US" altLang="zh-CN" sz="2400" i="1">
                                              <a:latin typeface="Cambria Math" panose="02040503050406030204" pitchFamily="18" charset="0"/>
                                            </a:rPr>
                                            <m:t>𝑖</m:t>
                                          </m:r>
                                        </m:sub>
                                      </m:sSub>
                                    </m:e>
                                    <m:e>
                                      <m:r>
                                        <a:rPr lang="en-US" altLang="zh-CN" sz="2400" b="1" i="1">
                                          <a:latin typeface="Cambria Math" panose="02040503050406030204" pitchFamily="18" charset="0"/>
                                        </a:rPr>
                                        <m:t>𝒗</m:t>
                                      </m:r>
                                    </m:e>
                                  </m:d>
                                </m:sub>
                              </m:sSub>
                              <m:d>
                                <m:dPr>
                                  <m:begChr m:val="["/>
                                  <m:endChr m:val="]"/>
                                  <m:ctrlPr>
                                    <a:rPr lang="en-US" altLang="zh-CN" sz="2400" i="1">
                                      <a:latin typeface="Cambria Math" panose="02040503050406030204" pitchFamily="18" charset="0"/>
                                    </a:rPr>
                                  </m:ctrlPr>
                                </m:dPr>
                                <m:e>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𝑝</m:t>
                                          </m:r>
                                        </m:e>
                                      </m:acc>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𝒗</m:t>
                                          </m:r>
                                          <m:r>
                                            <a:rPr lang="en-US" altLang="zh-CN" sz="2400" i="1">
                                              <a:latin typeface="Cambria Math" panose="02040503050406030204" pitchFamily="18" charset="0"/>
                                            </a:rPr>
                                            <m:t>,</m:t>
                                          </m:r>
                                          <m:r>
                                            <a:rPr lang="en-US" altLang="zh-CN" sz="2400" b="1" i="1">
                                              <a:latin typeface="Cambria Math" panose="02040503050406030204" pitchFamily="18" charset="0"/>
                                            </a:rPr>
                                            <m:t>𝒉</m:t>
                                          </m:r>
                                        </m:e>
                                      </m:d>
                                    </m:e>
                                  </m:func>
                                </m:e>
                              </m:d>
                              <m:r>
                                <a:rPr lang="en-US" altLang="zh-CN" sz="2400" i="1">
                                  <a:latin typeface="Cambria Math" panose="02040503050406030204" pitchFamily="18" charset="0"/>
                                </a:rPr>
                                <m:t>𝑑</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𝑖</m:t>
                                  </m:r>
                                </m:sub>
                              </m:sSub>
                            </m:e>
                          </m:nary>
                          <m:r>
                            <a:rPr lang="en-US" altLang="zh-CN" sz="2400" b="0" i="1" smtClean="0">
                              <a:latin typeface="Cambria Math" panose="02040503050406030204" pitchFamily="18" charset="0"/>
                            </a:rPr>
                            <m:t>+</m:t>
                          </m:r>
                          <m:r>
                            <m:rPr>
                              <m:sty m:val="p"/>
                            </m:rPr>
                            <a:rPr lang="en-US" altLang="zh-CN" sz="2400" i="1">
                              <a:latin typeface="Cambria Math" panose="02040503050406030204" pitchFamily="18" charset="0"/>
                            </a:rPr>
                            <m:t>log</m:t>
                          </m:r>
                          <m:r>
                            <a:rPr lang="en-US" altLang="zh-CN" sz="2400" b="0" i="1" smtClean="0">
                              <a:latin typeface="Cambria Math" panose="02040503050406030204" pitchFamily="18" charset="0"/>
                            </a:rPr>
                            <m:t>𝑍</m:t>
                          </m:r>
                          <m:r>
                            <a:rPr lang="en-US" altLang="zh-CN" sz="2400" b="0" i="1" smtClean="0">
                              <a:latin typeface="Cambria Math" panose="02040503050406030204" pitchFamily="18" charset="0"/>
                            </a:rPr>
                            <m:t> </m:t>
                          </m:r>
                        </m:e>
                      </m:eqArr>
                    </m:oMath>
                  </m:oMathPara>
                </a14:m>
                <a:endParaRPr lang="en-US" altLang="zh-CN" sz="2400" b="0" dirty="0" smtClean="0"/>
              </a:p>
              <a:p>
                <a:endParaRPr lang="zh-CN" altLang="en-US" dirty="0"/>
              </a:p>
            </p:txBody>
          </p:sp>
        </mc:Choice>
        <mc:Fallback>
          <p:sp>
            <p:nvSpPr>
              <p:cNvPr id="5" name="Rectangle 4"/>
              <p:cNvSpPr>
                <a:spLocks noRot="1" noChangeAspect="1" noMove="1" noResize="1" noEditPoints="1" noAdjustHandles="1" noChangeArrowheads="1" noChangeShapeType="1" noTextEdit="1"/>
              </p:cNvSpPr>
              <p:nvPr/>
            </p:nvSpPr>
            <p:spPr>
              <a:xfrm>
                <a:off x="154112" y="2914281"/>
                <a:ext cx="11916724" cy="193290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1454968" y="1675498"/>
                <a:ext cx="10615868" cy="8476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ℒ</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𝒗</m:t>
                          </m:r>
                          <m:r>
                            <a:rPr lang="en-US" altLang="zh-CN" sz="2400" i="1">
                              <a:latin typeface="Cambria Math" panose="02040503050406030204" pitchFamily="18" charset="0"/>
                            </a:rPr>
                            <m:t>,</m:t>
                          </m:r>
                          <m:r>
                            <a:rPr lang="en-US" altLang="zh-CN" sz="2400" b="1" i="1">
                              <a:latin typeface="Cambria Math" panose="02040503050406030204" pitchFamily="18" charset="0"/>
                            </a:rPr>
                            <m:t>𝜽</m:t>
                          </m:r>
                          <m:r>
                            <a:rPr lang="en-US" altLang="zh-CN" sz="2400" i="1">
                              <a:latin typeface="Cambria Math" panose="02040503050406030204" pitchFamily="18" charset="0"/>
                            </a:rPr>
                            <m:t>,</m:t>
                          </m:r>
                          <m:r>
                            <a:rPr lang="en-US" altLang="zh-CN" sz="2400" i="1">
                              <a:latin typeface="Cambria Math" panose="02040503050406030204" pitchFamily="18" charset="0"/>
                            </a:rPr>
                            <m:t>𝑞</m:t>
                          </m:r>
                        </m:e>
                      </m:d>
                      <m:r>
                        <a:rPr lang="en-US" altLang="zh-CN" sz="2400" i="1">
                          <a:latin typeface="Cambria Math" panose="02040503050406030204" pitchFamily="18" charset="0"/>
                        </a:rPr>
                        <m:t>=</m:t>
                      </m:r>
                      <m:nary>
                        <m:naryPr>
                          <m:subHide m:val="on"/>
                          <m:supHide m:val="on"/>
                          <m:ctrlPr>
                            <a:rPr lang="en-US" altLang="zh-CN" sz="2400" i="1">
                              <a:latin typeface="Cambria Math" panose="02040503050406030204" pitchFamily="18" charset="0"/>
                            </a:rPr>
                          </m:ctrlPr>
                        </m:naryPr>
                        <m:sub/>
                        <m:sup/>
                        <m:e>
                          <m:r>
                            <a:rPr lang="en-US" altLang="zh-CN" sz="2400" i="1">
                              <a:latin typeface="Cambria Math" panose="02040503050406030204" pitchFamily="18" charset="0"/>
                            </a:rPr>
                            <m:t>𝑞</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𝑖</m:t>
                                  </m:r>
                                </m:sub>
                              </m:sSub>
                            </m:e>
                            <m:e>
                              <m:r>
                                <a:rPr lang="en-US" altLang="zh-CN" sz="2400" b="1" i="1">
                                  <a:latin typeface="Cambria Math" panose="02040503050406030204" pitchFamily="18" charset="0"/>
                                </a:rPr>
                                <m:t>𝒗</m:t>
                              </m:r>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𝔼</m:t>
                              </m:r>
                            </m:e>
                            <m: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𝒉</m:t>
                                  </m:r>
                                </m:e>
                                <m:sub>
                                  <m:r>
                                    <a:rPr lang="en-US" altLang="zh-CN" sz="2400" i="1">
                                      <a:latin typeface="Cambria Math" panose="02040503050406030204" pitchFamily="18" charset="0"/>
                                    </a:rPr>
                                    <m:t>−</m:t>
                                  </m:r>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𝑞</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𝒉</m:t>
                                      </m:r>
                                    </m:e>
                                    <m:sub>
                                      <m:r>
                                        <a:rPr lang="en-US" altLang="zh-CN" sz="2400" i="1">
                                          <a:latin typeface="Cambria Math" panose="02040503050406030204" pitchFamily="18" charset="0"/>
                                        </a:rPr>
                                        <m:t>−</m:t>
                                      </m:r>
                                      <m:r>
                                        <a:rPr lang="en-US" altLang="zh-CN" sz="2400" i="1">
                                          <a:latin typeface="Cambria Math" panose="02040503050406030204" pitchFamily="18" charset="0"/>
                                        </a:rPr>
                                        <m:t>𝑖</m:t>
                                      </m:r>
                                    </m:sub>
                                  </m:sSub>
                                </m:e>
                                <m:e>
                                  <m:r>
                                    <a:rPr lang="en-US" altLang="zh-CN" sz="2400" b="1" i="1">
                                      <a:latin typeface="Cambria Math" panose="02040503050406030204" pitchFamily="18" charset="0"/>
                                    </a:rPr>
                                    <m:t>𝒗</m:t>
                                  </m:r>
                                </m:e>
                              </m:d>
                            </m:sub>
                          </m:sSub>
                          <m:d>
                            <m:dPr>
                              <m:begChr m:val="["/>
                              <m:endChr m:val="]"/>
                              <m:ctrlPr>
                                <a:rPr lang="en-US" altLang="zh-CN" sz="2400" i="1">
                                  <a:latin typeface="Cambria Math" panose="02040503050406030204" pitchFamily="18" charset="0"/>
                                </a:rPr>
                              </m:ctrlPr>
                            </m:dPr>
                            <m:e>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r>
                                    <a:rPr lang="en-US" altLang="zh-CN" sz="2400" i="1">
                                      <a:latin typeface="Cambria Math" panose="02040503050406030204" pitchFamily="18" charset="0"/>
                                    </a:rPr>
                                    <m:t>𝑝</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𝒗</m:t>
                                      </m:r>
                                      <m:r>
                                        <a:rPr lang="en-US" altLang="zh-CN" sz="2400" i="1">
                                          <a:latin typeface="Cambria Math" panose="02040503050406030204" pitchFamily="18" charset="0"/>
                                        </a:rPr>
                                        <m:t>,</m:t>
                                      </m:r>
                                      <m:r>
                                        <a:rPr lang="en-US" altLang="zh-CN" sz="2400" b="1" i="1">
                                          <a:latin typeface="Cambria Math" panose="02040503050406030204" pitchFamily="18" charset="0"/>
                                        </a:rPr>
                                        <m:t>𝒉</m:t>
                                      </m:r>
                                    </m:e>
                                  </m:d>
                                </m:e>
                              </m:func>
                            </m:e>
                          </m:d>
                          <m:r>
                            <a:rPr lang="en-US" altLang="zh-CN" sz="2400" i="1">
                              <a:latin typeface="Cambria Math" panose="02040503050406030204" pitchFamily="18" charset="0"/>
                            </a:rPr>
                            <m:t>𝑑</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𝑖</m:t>
                              </m:r>
                            </m:sub>
                          </m:sSub>
                        </m:e>
                      </m:nary>
                      <m:r>
                        <a:rPr lang="en-US" altLang="zh-CN" sz="2400" i="1">
                          <a:latin typeface="Cambria Math" panose="02040503050406030204" pitchFamily="18" charset="0"/>
                        </a:rPr>
                        <m:t>−</m:t>
                      </m:r>
                      <m:nary>
                        <m:naryPr>
                          <m:subHide m:val="on"/>
                          <m:supHide m:val="on"/>
                          <m:ctrlPr>
                            <a:rPr lang="en-US" altLang="zh-CN" sz="2400" i="1">
                              <a:latin typeface="Cambria Math" panose="02040503050406030204" pitchFamily="18" charset="0"/>
                            </a:rPr>
                          </m:ctrlPr>
                        </m:naryPr>
                        <m:sub/>
                        <m:sup/>
                        <m:e>
                          <m:r>
                            <a:rPr lang="en-US" altLang="zh-CN" sz="2400" i="1">
                              <a:latin typeface="Cambria Math" panose="02040503050406030204" pitchFamily="18" charset="0"/>
                            </a:rPr>
                            <m:t>𝑞</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𝑖</m:t>
                                  </m:r>
                                </m:sub>
                              </m:sSub>
                            </m:e>
                            <m:e>
                              <m:r>
                                <a:rPr lang="en-US" altLang="zh-CN" sz="2400" b="1" i="1">
                                  <a:latin typeface="Cambria Math" panose="02040503050406030204" pitchFamily="18" charset="0"/>
                                </a:rPr>
                                <m:t>𝒗</m:t>
                              </m:r>
                            </m:e>
                          </m:d>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r>
                                <a:rPr lang="en-US" altLang="zh-CN" sz="2400" i="1">
                                  <a:latin typeface="Cambria Math" panose="02040503050406030204" pitchFamily="18" charset="0"/>
                                </a:rPr>
                                <m:t>𝑞</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𝑖</m:t>
                                      </m:r>
                                    </m:sub>
                                  </m:sSub>
                                </m:e>
                                <m:e>
                                  <m:r>
                                    <a:rPr lang="en-US" altLang="zh-CN" sz="2400" b="1" i="1">
                                      <a:latin typeface="Cambria Math" panose="02040503050406030204" pitchFamily="18" charset="0"/>
                                    </a:rPr>
                                    <m:t>𝒗</m:t>
                                  </m:r>
                                </m:e>
                              </m:d>
                            </m:e>
                          </m:func>
                          <m:r>
                            <a:rPr lang="en-US" altLang="zh-CN" sz="2400" i="1">
                              <a:latin typeface="Cambria Math" panose="02040503050406030204" pitchFamily="18" charset="0"/>
                            </a:rPr>
                            <m:t>𝑑</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𝑖</m:t>
                              </m:r>
                            </m:sub>
                          </m:sSub>
                        </m:e>
                      </m:nary>
                    </m:oMath>
                  </m:oMathPara>
                </a14:m>
                <a:endParaRPr lang="zh-CN" altLang="en-US" sz="2400" dirty="0"/>
              </a:p>
            </p:txBody>
          </p:sp>
        </mc:Choice>
        <mc:Fallback>
          <p:sp>
            <p:nvSpPr>
              <p:cNvPr id="7" name="Rectangle 6"/>
              <p:cNvSpPr>
                <a:spLocks noRot="1" noChangeAspect="1" noMove="1" noResize="1" noEditPoints="1" noAdjustHandles="1" noChangeArrowheads="1" noChangeShapeType="1" noTextEdit="1"/>
              </p:cNvSpPr>
              <p:nvPr/>
            </p:nvSpPr>
            <p:spPr>
              <a:xfrm>
                <a:off x="1454968" y="1675498"/>
                <a:ext cx="10615868" cy="847604"/>
              </a:xfrm>
              <a:prstGeom prst="rect">
                <a:avLst/>
              </a:prstGeom>
              <a:blipFill>
                <a:blip r:embed="rId3"/>
                <a:stretch>
                  <a:fillRect/>
                </a:stretch>
              </a:blipFill>
            </p:spPr>
            <p:txBody>
              <a:bodyPr/>
              <a:lstStyle/>
              <a:p>
                <a:r>
                  <a:rPr lang="zh-CN" altLang="en-US">
                    <a:noFill/>
                  </a:rPr>
                  <a:t> </a:t>
                </a:r>
              </a:p>
            </p:txBody>
          </p:sp>
        </mc:Fallback>
      </mc:AlternateContent>
      <p:sp>
        <p:nvSpPr>
          <p:cNvPr id="8" name="Down Arrow 7"/>
          <p:cNvSpPr/>
          <p:nvPr/>
        </p:nvSpPr>
        <p:spPr>
          <a:xfrm rot="1302387">
            <a:off x="4264271" y="2526080"/>
            <a:ext cx="298938" cy="3780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9" name="TextBox 8"/>
              <p:cNvSpPr txBox="1"/>
              <p:nvPr/>
            </p:nvSpPr>
            <p:spPr>
              <a:xfrm>
                <a:off x="1926226" y="4637615"/>
                <a:ext cx="9065135" cy="8570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m:t>
                          </m:r>
                          <m:r>
                            <a:rPr lang="en-US" altLang="zh-CN" sz="2400" i="1">
                              <a:latin typeface="Cambria Math" panose="02040503050406030204" pitchFamily="18" charset="0"/>
                            </a:rPr>
                            <m:t>𝑞</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𝑖</m:t>
                                  </m:r>
                                </m:sub>
                              </m:sSub>
                            </m:e>
                            <m:e>
                              <m:r>
                                <a:rPr lang="en-US" altLang="zh-CN" sz="2400" b="1" i="1">
                                  <a:latin typeface="Cambria Math" panose="02040503050406030204" pitchFamily="18" charset="0"/>
                                </a:rPr>
                                <m:t>𝒗</m:t>
                              </m:r>
                            </m:e>
                          </m:d>
                        </m:den>
                      </m:f>
                      <m:r>
                        <a:rPr lang="en-US" altLang="zh-CN" sz="2400" i="1">
                          <a:latin typeface="Cambria Math" panose="02040503050406030204" pitchFamily="18" charset="0"/>
                        </a:rPr>
                        <m:t>ℒ</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𝒗</m:t>
                          </m:r>
                          <m:r>
                            <a:rPr lang="en-US" altLang="zh-CN" sz="2400" i="1">
                              <a:latin typeface="Cambria Math" panose="02040503050406030204" pitchFamily="18" charset="0"/>
                            </a:rPr>
                            <m:t>,</m:t>
                          </m:r>
                          <m:r>
                            <a:rPr lang="en-US" altLang="zh-CN" sz="2400" b="1" i="1">
                              <a:latin typeface="Cambria Math" panose="02040503050406030204" pitchFamily="18" charset="0"/>
                            </a:rPr>
                            <m:t>𝜽</m:t>
                          </m:r>
                          <m:r>
                            <a:rPr lang="en-US" altLang="zh-CN" sz="2400" i="1">
                              <a:latin typeface="Cambria Math" panose="02040503050406030204" pitchFamily="18" charset="0"/>
                            </a:rPr>
                            <m:t>,</m:t>
                          </m:r>
                          <m:r>
                            <a:rPr lang="en-US" altLang="zh-CN" sz="2400" i="1">
                              <a:latin typeface="Cambria Math" panose="02040503050406030204" pitchFamily="18" charset="0"/>
                            </a:rPr>
                            <m:t>𝑞</m:t>
                          </m:r>
                        </m:e>
                      </m:d>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𝔼</m:t>
                          </m:r>
                        </m:e>
                        <m: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𝒉</m:t>
                              </m:r>
                            </m:e>
                            <m:sub>
                              <m:r>
                                <a:rPr lang="en-US" altLang="zh-CN" sz="2400" i="1">
                                  <a:latin typeface="Cambria Math" panose="02040503050406030204" pitchFamily="18" charset="0"/>
                                </a:rPr>
                                <m:t>−</m:t>
                              </m:r>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𝑞</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𝒉</m:t>
                                  </m:r>
                                </m:e>
                                <m:sub>
                                  <m:r>
                                    <a:rPr lang="en-US" altLang="zh-CN" sz="2400" i="1">
                                      <a:latin typeface="Cambria Math" panose="02040503050406030204" pitchFamily="18" charset="0"/>
                                    </a:rPr>
                                    <m:t>−</m:t>
                                  </m:r>
                                  <m:r>
                                    <a:rPr lang="en-US" altLang="zh-CN" sz="2400" i="1">
                                      <a:latin typeface="Cambria Math" panose="02040503050406030204" pitchFamily="18" charset="0"/>
                                    </a:rPr>
                                    <m:t>𝑖</m:t>
                                  </m:r>
                                </m:sub>
                              </m:sSub>
                            </m:e>
                            <m:e>
                              <m:r>
                                <a:rPr lang="en-US" altLang="zh-CN" sz="2400" b="1" i="1">
                                  <a:latin typeface="Cambria Math" panose="02040503050406030204" pitchFamily="18" charset="0"/>
                                </a:rPr>
                                <m:t>𝒗</m:t>
                              </m:r>
                            </m:e>
                          </m:d>
                        </m:sub>
                      </m:sSub>
                      <m:d>
                        <m:dPr>
                          <m:begChr m:val="["/>
                          <m:endChr m:val="]"/>
                          <m:ctrlPr>
                            <a:rPr lang="en-US" altLang="zh-CN" sz="2400" i="1">
                              <a:latin typeface="Cambria Math" panose="02040503050406030204" pitchFamily="18" charset="0"/>
                            </a:rPr>
                          </m:ctrlPr>
                        </m:dPr>
                        <m:e>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𝑝</m:t>
                                  </m:r>
                                </m:e>
                              </m:acc>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𝒗</m:t>
                                  </m:r>
                                  <m:r>
                                    <a:rPr lang="en-US" altLang="zh-CN" sz="2400" i="1">
                                      <a:latin typeface="Cambria Math" panose="02040503050406030204" pitchFamily="18" charset="0"/>
                                    </a:rPr>
                                    <m:t>,</m:t>
                                  </m:r>
                                  <m:r>
                                    <a:rPr lang="en-US" altLang="zh-CN" sz="2400" b="1" i="1">
                                      <a:latin typeface="Cambria Math" panose="02040503050406030204" pitchFamily="18" charset="0"/>
                                    </a:rPr>
                                    <m:t>𝒉</m:t>
                                  </m:r>
                                </m:e>
                              </m:d>
                            </m:e>
                          </m:func>
                        </m:e>
                      </m:d>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r>
                            <a:rPr lang="en-US" altLang="zh-CN" sz="2400" b="0" i="1" smtClean="0">
                              <a:latin typeface="Cambria Math" panose="02040503050406030204" pitchFamily="18" charset="0"/>
                            </a:rPr>
                            <m:t>𝑞</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𝑖</m:t>
                                  </m:r>
                                </m:sub>
                              </m:sSub>
                            </m:e>
                            <m:e>
                              <m:r>
                                <a:rPr lang="en-US" altLang="zh-CN" sz="2400" b="1" i="1" smtClean="0">
                                  <a:latin typeface="Cambria Math" panose="02040503050406030204" pitchFamily="18" charset="0"/>
                                </a:rPr>
                                <m:t>𝒗</m:t>
                              </m:r>
                            </m:e>
                          </m:d>
                        </m:e>
                      </m:func>
                      <m:r>
                        <a:rPr lang="en-US" altLang="zh-CN" sz="2400" b="0" i="1" smtClean="0">
                          <a:latin typeface="Cambria Math" panose="02040503050406030204" pitchFamily="18" charset="0"/>
                        </a:rPr>
                        <m:t>−1</m:t>
                      </m:r>
                    </m:oMath>
                  </m:oMathPara>
                </a14:m>
                <a:endParaRPr lang="zh-CN" altLang="en-US" sz="2400" dirty="0"/>
              </a:p>
            </p:txBody>
          </p:sp>
        </mc:Choice>
        <mc:Fallback>
          <p:sp>
            <p:nvSpPr>
              <p:cNvPr id="9" name="TextBox 8"/>
              <p:cNvSpPr txBox="1">
                <a:spLocks noRot="1" noChangeAspect="1" noMove="1" noResize="1" noEditPoints="1" noAdjustHandles="1" noChangeArrowheads="1" noChangeShapeType="1" noTextEdit="1"/>
              </p:cNvSpPr>
              <p:nvPr/>
            </p:nvSpPr>
            <p:spPr>
              <a:xfrm>
                <a:off x="1926226" y="4637615"/>
                <a:ext cx="9065135" cy="85702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3823745" y="6142804"/>
                <a:ext cx="5502853" cy="524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h</m:t>
                              </m:r>
                            </m:e>
                            <m:sub>
                              <m:r>
                                <a:rPr lang="en-US" altLang="zh-CN" sz="2400" i="1" dirty="0">
                                  <a:latin typeface="Cambria Math" panose="02040503050406030204" pitchFamily="18" charset="0"/>
                                </a:rPr>
                                <m:t>𝑖</m:t>
                              </m:r>
                            </m:sub>
                          </m:sSub>
                        </m:e>
                        <m:e>
                          <m:r>
                            <a:rPr lang="en-US" altLang="zh-CN" sz="2400" b="1" i="1" dirty="0">
                              <a:latin typeface="Cambria Math" panose="02040503050406030204" pitchFamily="18" charset="0"/>
                            </a:rPr>
                            <m:t>𝒗</m:t>
                          </m:r>
                        </m:e>
                      </m:d>
                      <m:r>
                        <a:rPr lang="en-US" altLang="zh-CN" sz="2400" i="1" dirty="0">
                          <a:latin typeface="Cambria Math" panose="02040503050406030204" pitchFamily="18" charset="0"/>
                        </a:rPr>
                        <m:t>=</m:t>
                      </m:r>
                      <m:func>
                        <m:funcPr>
                          <m:ctrlPr>
                            <a:rPr lang="en-US" altLang="zh-CN" sz="2400" i="1" dirty="0">
                              <a:latin typeface="Cambria Math" panose="02040503050406030204" pitchFamily="18" charset="0"/>
                            </a:rPr>
                          </m:ctrlPr>
                        </m:funcPr>
                        <m:fName>
                          <m:r>
                            <m:rPr>
                              <m:sty m:val="p"/>
                            </m:rPr>
                            <a:rPr lang="en-US" altLang="zh-CN" sz="2400" dirty="0">
                              <a:latin typeface="Cambria Math" panose="02040503050406030204" pitchFamily="18" charset="0"/>
                            </a:rPr>
                            <m:t>exp</m:t>
                          </m:r>
                        </m:fName>
                        <m:e>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𝔼</m:t>
                                  </m:r>
                                </m:e>
                                <m:sub>
                                  <m:sSub>
                                    <m:sSubPr>
                                      <m:ctrlPr>
                                        <a:rPr lang="en-US" altLang="zh-CN" sz="2400" i="1" dirty="0">
                                          <a:latin typeface="Cambria Math" panose="02040503050406030204" pitchFamily="18" charset="0"/>
                                        </a:rPr>
                                      </m:ctrlPr>
                                    </m:sSubPr>
                                    <m:e>
                                      <m:r>
                                        <a:rPr lang="en-US" altLang="zh-CN" sz="2400" b="1" i="1" dirty="0">
                                          <a:latin typeface="Cambria Math" panose="02040503050406030204" pitchFamily="18" charset="0"/>
                                        </a:rPr>
                                        <m:t>𝒉</m:t>
                                      </m:r>
                                    </m:e>
                                    <m:sub>
                                      <m:r>
                                        <a:rPr lang="en-US" altLang="zh-CN" sz="2400" i="1" dirty="0">
                                          <a:latin typeface="Cambria Math" panose="02040503050406030204" pitchFamily="18" charset="0"/>
                                        </a:rPr>
                                        <m:t>−</m:t>
                                      </m:r>
                                      <m:r>
                                        <a:rPr lang="en-US" altLang="zh-CN" sz="2400" i="1" dirty="0">
                                          <a:latin typeface="Cambria Math" panose="02040503050406030204" pitchFamily="18" charset="0"/>
                                        </a:rPr>
                                        <m:t>𝑖</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𝑞</m:t>
                                  </m:r>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b="1" i="1" dirty="0">
                                              <a:latin typeface="Cambria Math" panose="02040503050406030204" pitchFamily="18" charset="0"/>
                                            </a:rPr>
                                            <m:t>𝒉</m:t>
                                          </m:r>
                                        </m:e>
                                        <m:sub>
                                          <m:r>
                                            <a:rPr lang="en-US" altLang="zh-CN" sz="2400" i="1" dirty="0">
                                              <a:latin typeface="Cambria Math" panose="02040503050406030204" pitchFamily="18" charset="0"/>
                                            </a:rPr>
                                            <m:t>−</m:t>
                                          </m:r>
                                          <m:r>
                                            <a:rPr lang="en-US" altLang="zh-CN" sz="2400" i="1" dirty="0">
                                              <a:latin typeface="Cambria Math" panose="02040503050406030204" pitchFamily="18" charset="0"/>
                                            </a:rPr>
                                            <m:t>𝑖</m:t>
                                          </m:r>
                                        </m:sub>
                                      </m:sSub>
                                      <m:r>
                                        <a:rPr lang="en-US" altLang="zh-CN" sz="2400" i="1" dirty="0">
                                          <a:latin typeface="Cambria Math" panose="02040503050406030204" pitchFamily="18" charset="0"/>
                                        </a:rPr>
                                        <m:t>|</m:t>
                                      </m:r>
                                      <m:r>
                                        <a:rPr lang="en-US" altLang="zh-CN" sz="2400" b="1" i="1" dirty="0">
                                          <a:latin typeface="Cambria Math" panose="02040503050406030204" pitchFamily="18" charset="0"/>
                                        </a:rPr>
                                        <m:t>𝒗</m:t>
                                      </m:r>
                                    </m:e>
                                  </m:d>
                                </m:sub>
                              </m:sSub>
                              <m:func>
                                <m:funcPr>
                                  <m:ctrlPr>
                                    <a:rPr lang="en-US" altLang="zh-CN" sz="2400" i="1" dirty="0">
                                      <a:latin typeface="Cambria Math" panose="02040503050406030204" pitchFamily="18" charset="0"/>
                                    </a:rPr>
                                  </m:ctrlPr>
                                </m:funcPr>
                                <m:fName>
                                  <m:r>
                                    <m:rPr>
                                      <m:sty m:val="p"/>
                                    </m:rPr>
                                    <a:rPr lang="en-US" altLang="zh-CN" sz="2400" dirty="0">
                                      <a:latin typeface="Cambria Math" panose="02040503050406030204" pitchFamily="18" charset="0"/>
                                    </a:rPr>
                                    <m:t>log</m:t>
                                  </m:r>
                                </m:fName>
                                <m:e>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𝑝</m:t>
                                      </m:r>
                                    </m:e>
                                  </m:acc>
                                  <m:d>
                                    <m:dPr>
                                      <m:ctrlPr>
                                        <a:rPr lang="en-US" altLang="zh-CN" sz="2400" i="1" dirty="0">
                                          <a:latin typeface="Cambria Math" panose="02040503050406030204" pitchFamily="18" charset="0"/>
                                        </a:rPr>
                                      </m:ctrlPr>
                                    </m:dPr>
                                    <m:e>
                                      <m:r>
                                        <a:rPr lang="en-US" altLang="zh-CN" sz="2400" b="1" i="1" dirty="0">
                                          <a:latin typeface="Cambria Math" panose="02040503050406030204" pitchFamily="18" charset="0"/>
                                        </a:rPr>
                                        <m:t>𝒗</m:t>
                                      </m:r>
                                      <m:r>
                                        <a:rPr lang="en-US" altLang="zh-CN" sz="2400" i="1" dirty="0">
                                          <a:latin typeface="Cambria Math" panose="02040503050406030204" pitchFamily="18" charset="0"/>
                                        </a:rPr>
                                        <m:t>,</m:t>
                                      </m:r>
                                      <m:r>
                                        <a:rPr lang="en-US" altLang="zh-CN" sz="2400" b="1" i="1" dirty="0">
                                          <a:latin typeface="Cambria Math" panose="02040503050406030204" pitchFamily="18" charset="0"/>
                                        </a:rPr>
                                        <m:t>𝒉</m:t>
                                      </m:r>
                                    </m:e>
                                  </m:d>
                                  <m:r>
                                    <a:rPr lang="en-US" altLang="zh-CN" sz="2400" i="1" dirty="0">
                                      <a:latin typeface="Cambria Math" panose="02040503050406030204" pitchFamily="18" charset="0"/>
                                    </a:rPr>
                                    <m:t> </m:t>
                                  </m:r>
                                </m:e>
                              </m:func>
                            </m:e>
                          </m:d>
                        </m:e>
                      </m:func>
                    </m:oMath>
                  </m:oMathPara>
                </a14:m>
                <a:endParaRPr lang="zh-CN" altLang="en-US" sz="2400" dirty="0"/>
              </a:p>
            </p:txBody>
          </p:sp>
        </mc:Choice>
        <mc:Fallback>
          <p:sp>
            <p:nvSpPr>
              <p:cNvPr id="10" name="Rectangle 9"/>
              <p:cNvSpPr>
                <a:spLocks noRot="1" noChangeAspect="1" noMove="1" noResize="1" noEditPoints="1" noAdjustHandles="1" noChangeArrowheads="1" noChangeShapeType="1" noTextEdit="1"/>
              </p:cNvSpPr>
              <p:nvPr/>
            </p:nvSpPr>
            <p:spPr>
              <a:xfrm>
                <a:off x="3823745" y="6142804"/>
                <a:ext cx="5502853" cy="52411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1767964" y="5749175"/>
                <a:ext cx="2197366" cy="553613"/>
              </a:xfrm>
              <a:prstGeom prst="rect">
                <a:avLst/>
              </a:prstGeom>
              <a:noFill/>
            </p:spPr>
            <p:txBody>
              <a:bodyPr wrap="square" rtlCol="0">
                <a:spAutoFit/>
              </a:bodyPr>
              <a:lstStyle/>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num>
                      <m:den>
                        <m:r>
                          <a:rPr lang="en-US" altLang="zh-CN" i="1">
                            <a:latin typeface="Cambria Math" panose="02040503050406030204" pitchFamily="18" charset="0"/>
                          </a:rPr>
                          <m:t>𝜕</m:t>
                        </m:r>
                        <m:r>
                          <a:rPr lang="en-US" altLang="zh-CN" i="1">
                            <a:latin typeface="Cambria Math" panose="02040503050406030204" pitchFamily="18" charset="0"/>
                          </a:rPr>
                          <m:t>𝑞</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𝑖</m:t>
                                </m:r>
                              </m:sub>
                            </m:sSub>
                          </m:e>
                          <m:e>
                            <m:r>
                              <a:rPr lang="en-US" altLang="zh-CN" b="1" i="1">
                                <a:latin typeface="Cambria Math" panose="02040503050406030204" pitchFamily="18" charset="0"/>
                              </a:rPr>
                              <m:t>𝒗</m:t>
                            </m:r>
                          </m:e>
                        </m:d>
                      </m:den>
                    </m:f>
                    <m:r>
                      <a:rPr lang="en-US" altLang="zh-CN" i="1">
                        <a:latin typeface="Cambria Math" panose="02040503050406030204" pitchFamily="18" charset="0"/>
                      </a:rPr>
                      <m:t>ℒ</m:t>
                    </m:r>
                    <m:d>
                      <m:dPr>
                        <m:ctrlPr>
                          <a:rPr lang="en-US" altLang="zh-CN" i="1">
                            <a:latin typeface="Cambria Math" panose="02040503050406030204" pitchFamily="18" charset="0"/>
                          </a:rPr>
                        </m:ctrlPr>
                      </m:dPr>
                      <m:e>
                        <m:r>
                          <a:rPr lang="en-US" altLang="zh-CN" b="1" i="1">
                            <a:latin typeface="Cambria Math" panose="02040503050406030204" pitchFamily="18" charset="0"/>
                          </a:rPr>
                          <m:t>𝒗</m:t>
                        </m:r>
                        <m:r>
                          <a:rPr lang="en-US" altLang="zh-CN" i="1">
                            <a:latin typeface="Cambria Math" panose="02040503050406030204" pitchFamily="18" charset="0"/>
                          </a:rPr>
                          <m:t>,</m:t>
                        </m:r>
                        <m:r>
                          <a:rPr lang="en-US" altLang="zh-CN" b="1" i="1">
                            <a:latin typeface="Cambria Math" panose="02040503050406030204" pitchFamily="18" charset="0"/>
                          </a:rPr>
                          <m:t>𝜽</m:t>
                        </m:r>
                        <m:r>
                          <a:rPr lang="en-US" altLang="zh-CN" i="1">
                            <a:latin typeface="Cambria Math" panose="02040503050406030204" pitchFamily="18" charset="0"/>
                          </a:rPr>
                          <m:t>,</m:t>
                        </m:r>
                        <m:r>
                          <a:rPr lang="en-US" altLang="zh-CN" i="1">
                            <a:latin typeface="Cambria Math" panose="02040503050406030204" pitchFamily="18" charset="0"/>
                          </a:rPr>
                          <m:t>𝑞</m:t>
                        </m:r>
                      </m:e>
                    </m:d>
                  </m:oMath>
                </a14:m>
                <a:r>
                  <a:rPr lang="en-US" altLang="zh-CN" dirty="0" smtClean="0"/>
                  <a:t>=0</a:t>
                </a:r>
                <a:endParaRPr lang="zh-CN" altLang="en-US" dirty="0"/>
              </a:p>
            </p:txBody>
          </p:sp>
        </mc:Choice>
        <mc:Fallback>
          <p:sp>
            <p:nvSpPr>
              <p:cNvPr id="11" name="TextBox 10"/>
              <p:cNvSpPr txBox="1">
                <a:spLocks noRot="1" noChangeAspect="1" noMove="1" noResize="1" noEditPoints="1" noAdjustHandles="1" noChangeArrowheads="1" noChangeShapeType="1" noTextEdit="1"/>
              </p:cNvSpPr>
              <p:nvPr/>
            </p:nvSpPr>
            <p:spPr>
              <a:xfrm>
                <a:off x="1767964" y="5749175"/>
                <a:ext cx="2197366" cy="553613"/>
              </a:xfrm>
              <a:prstGeom prst="rect">
                <a:avLst/>
              </a:prstGeom>
              <a:blipFill>
                <a:blip r:embed="rId6"/>
                <a:stretch>
                  <a:fillRect b="-1099"/>
                </a:stretch>
              </a:blipFill>
            </p:spPr>
            <p:txBody>
              <a:bodyPr/>
              <a:lstStyle/>
              <a:p>
                <a:r>
                  <a:rPr lang="zh-CN" altLang="en-US">
                    <a:noFill/>
                  </a:rPr>
                  <a:t> </a:t>
                </a:r>
              </a:p>
            </p:txBody>
          </p:sp>
        </mc:Fallback>
      </mc:AlternateContent>
      <p:sp>
        <p:nvSpPr>
          <p:cNvPr id="12" name="Right Arrow 11"/>
          <p:cNvSpPr/>
          <p:nvPr/>
        </p:nvSpPr>
        <p:spPr>
          <a:xfrm>
            <a:off x="2295147" y="6304541"/>
            <a:ext cx="1143000" cy="1749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2941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p:bldP spid="10" grpId="0"/>
      <p:bldP spid="11" grpId="0"/>
      <p:bldP spid="1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学</a:t>
            </a:r>
            <a:r>
              <a:rPr lang="zh-CN" altLang="en-US" dirty="0" smtClean="0"/>
              <a:t>习近似推断</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通过</a:t>
                </a:r>
                <a:r>
                  <a:rPr lang="zh-CN" altLang="en-US" dirty="0"/>
                  <a:t>迭代方法</a:t>
                </a:r>
                <a:r>
                  <a:rPr lang="zh-CN" altLang="en-US" dirty="0" smtClean="0"/>
                  <a:t>（不</a:t>
                </a:r>
                <a:r>
                  <a:rPr lang="zh-CN" altLang="en-US" dirty="0"/>
                  <a:t>动</a:t>
                </a:r>
                <a:r>
                  <a:rPr lang="zh-CN" altLang="en-US" dirty="0" smtClean="0"/>
                  <a:t>点迭代）来</a:t>
                </a:r>
                <a:r>
                  <a:rPr lang="zh-CN" altLang="en-US" dirty="0"/>
                  <a:t>进行优化的过程通</a:t>
                </a:r>
                <a:r>
                  <a:rPr lang="zh-CN" altLang="en-US" dirty="0" smtClean="0"/>
                  <a:t>常是</a:t>
                </a:r>
                <a:r>
                  <a:rPr lang="zh-CN" altLang="en-US" dirty="0"/>
                  <a:t>代价很高且耗时巨大</a:t>
                </a:r>
                <a:r>
                  <a:rPr lang="zh-CN" altLang="en-US" dirty="0" smtClean="0"/>
                  <a:t>的</a:t>
                </a:r>
                <a:endParaRPr lang="en-US" altLang="zh-CN" dirty="0" smtClean="0"/>
              </a:p>
              <a:p>
                <a:r>
                  <a:rPr lang="zh-CN" altLang="en-US" dirty="0" smtClean="0"/>
                  <a:t>通</a:t>
                </a:r>
                <a:r>
                  <a:rPr lang="zh-CN" altLang="en-US" dirty="0"/>
                  <a:t>过学习一个近似推断，</a:t>
                </a:r>
                <a:r>
                  <a:rPr lang="zh-CN" altLang="en-US" dirty="0" smtClean="0"/>
                  <a:t>许多</a:t>
                </a:r>
                <a:r>
                  <a:rPr lang="zh-CN" altLang="en-US" dirty="0"/>
                  <a:t>推断算法避免了这</a:t>
                </a:r>
                <a:r>
                  <a:rPr lang="zh-CN" altLang="en-US" dirty="0" smtClean="0"/>
                  <a:t>种代价</a:t>
                </a:r>
                <a:endParaRPr lang="en-US" altLang="zh-CN" dirty="0" smtClean="0"/>
              </a:p>
              <a:p>
                <a:r>
                  <a:rPr lang="zh-CN" altLang="en-US" dirty="0"/>
                  <a:t>优化过程视作将一个输入</a:t>
                </a:r>
                <a:r>
                  <a:rPr lang="en-US" altLang="zh-CN" b="1" i="1" dirty="0"/>
                  <a:t>v </a:t>
                </a:r>
                <a:r>
                  <a:rPr lang="zh-CN" altLang="en-US" dirty="0"/>
                  <a:t>投影到一个近似分</a:t>
                </a:r>
                <a:r>
                  <a:rPr lang="zh-CN" altLang="en-US" dirty="0" smtClean="0"/>
                  <a:t>布</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𝑞</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𝑞</m:t>
                                </m:r>
                              </m:lim>
                            </m:limLow>
                          </m:fName>
                          <m:e>
                            <m:r>
                              <a:rPr lang="en-US" altLang="zh-CN" b="0" i="1" smtClean="0">
                                <a:latin typeface="Cambria Math" panose="02040503050406030204" pitchFamily="18" charset="0"/>
                              </a:rPr>
                              <m:t>ℒ</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e>
                            </m:d>
                          </m:e>
                        </m:func>
                      </m:e>
                    </m:func>
                  </m:oMath>
                </a14:m>
                <a:r>
                  <a:rPr lang="zh-CN" altLang="en-US" dirty="0" smtClean="0"/>
                  <a:t>的</a:t>
                </a:r>
                <a:r>
                  <a:rPr lang="zh-CN" altLang="en-US" dirty="0"/>
                  <a:t>一个</a:t>
                </a:r>
                <a:r>
                  <a:rPr lang="en-US" altLang="zh-CN" i="1" dirty="0"/>
                  <a:t>f </a:t>
                </a:r>
                <a:r>
                  <a:rPr lang="zh-CN" altLang="en-US" dirty="0"/>
                  <a:t>的函</a:t>
                </a:r>
                <a:r>
                  <a:rPr lang="zh-CN" altLang="en-US" dirty="0" smtClean="0"/>
                  <a:t>数</a:t>
                </a:r>
                <a:endParaRPr lang="en-US" altLang="zh-CN" dirty="0" smtClean="0"/>
              </a:p>
              <a:p>
                <a:r>
                  <a:rPr lang="zh-CN" altLang="en-US" dirty="0" smtClean="0"/>
                  <a:t>用</a:t>
                </a:r>
                <a:r>
                  <a:rPr lang="zh-CN" altLang="en-US" dirty="0"/>
                  <a:t>神经网</a:t>
                </a:r>
                <a:r>
                  <a:rPr lang="zh-CN" altLang="en-US" dirty="0" smtClean="0"/>
                  <a:t>络</a:t>
                </a:r>
                <a:r>
                  <a:rPr lang="zh-CN" altLang="en-US" dirty="0"/>
                  <a:t>近</a:t>
                </a:r>
                <a:r>
                  <a:rPr lang="zh-CN" altLang="en-US" dirty="0" smtClean="0"/>
                  <a:t>似函数</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𝑓</m:t>
                        </m:r>
                      </m:e>
                    </m:acc>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𝜃</m:t>
                        </m:r>
                      </m:e>
                    </m:d>
                  </m:oMath>
                </a14:m>
                <a:endParaRPr lang="en-US" altLang="zh-CN" dirty="0" smtClean="0"/>
              </a:p>
              <a:p>
                <a:r>
                  <a:rPr lang="zh-CN" altLang="en-US" dirty="0" smtClean="0"/>
                  <a:t>主</a:t>
                </a:r>
                <a:r>
                  <a:rPr lang="zh-CN" altLang="en-US" dirty="0"/>
                  <a:t>要难点在</a:t>
                </a:r>
                <a:r>
                  <a:rPr lang="zh-CN" altLang="en-US" dirty="0" smtClean="0"/>
                  <a:t>于没</a:t>
                </a:r>
                <a:r>
                  <a:rPr lang="zh-CN" altLang="en-US" dirty="0"/>
                  <a:t>有一个监督</a:t>
                </a:r>
                <a:r>
                  <a:rPr lang="zh-CN" altLang="en-US" dirty="0" smtClean="0"/>
                  <a:t>训练</a:t>
                </a:r>
                <a:r>
                  <a:rPr lang="zh-CN" altLang="en-US" dirty="0"/>
                  <a:t>集来训练模型</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93</a:t>
            </a:fld>
            <a:endParaRPr lang="zh-CN" altLang="en-US"/>
          </a:p>
        </p:txBody>
      </p:sp>
    </p:spTree>
    <p:extLst>
      <p:ext uri="{BB962C8B-B14F-4D97-AF65-F5344CB8AC3E}">
        <p14:creationId xmlns:p14="http://schemas.microsoft.com/office/powerpoint/2010/main" val="111257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醒眠算法</a:t>
            </a:r>
          </a:p>
        </p:txBody>
      </p:sp>
      <p:sp>
        <p:nvSpPr>
          <p:cNvPr id="3" name="Content Placeholder 2"/>
          <p:cNvSpPr>
            <a:spLocks noGrp="1"/>
          </p:cNvSpPr>
          <p:nvPr>
            <p:ph idx="1"/>
          </p:nvPr>
        </p:nvSpPr>
        <p:spPr/>
        <p:txBody>
          <a:bodyPr/>
          <a:lstStyle/>
          <a:p>
            <a:r>
              <a:rPr lang="zh-CN" altLang="en-US" dirty="0"/>
              <a:t>通过从模型分布中抽取</a:t>
            </a:r>
            <a:r>
              <a:rPr lang="en-US" altLang="zh-CN" b="1" i="1" dirty="0"/>
              <a:t>v </a:t>
            </a:r>
            <a:r>
              <a:rPr lang="zh-CN" altLang="en-US" dirty="0"/>
              <a:t>和</a:t>
            </a:r>
            <a:r>
              <a:rPr lang="en-US" altLang="zh-CN" b="1" i="1" dirty="0"/>
              <a:t>h </a:t>
            </a:r>
            <a:r>
              <a:rPr lang="zh-CN" altLang="en-US" dirty="0"/>
              <a:t>的样</a:t>
            </a:r>
            <a:r>
              <a:rPr lang="zh-CN" altLang="en-US" dirty="0" smtClean="0"/>
              <a:t>本</a:t>
            </a:r>
            <a:endParaRPr lang="en-US" altLang="zh-CN" dirty="0"/>
          </a:p>
          <a:p>
            <a:r>
              <a:rPr lang="zh-CN" altLang="en-US" dirty="0"/>
              <a:t>推断网络可以被训练</a:t>
            </a:r>
            <a:r>
              <a:rPr lang="zh-CN" altLang="en-US" dirty="0" smtClean="0"/>
              <a:t>来</a:t>
            </a:r>
            <a:r>
              <a:rPr lang="en-US" altLang="zh-CN" b="1" i="1" dirty="0" smtClean="0"/>
              <a:t>v</a:t>
            </a:r>
            <a:r>
              <a:rPr lang="zh-CN" altLang="en-US" dirty="0" smtClean="0"/>
              <a:t>到</a:t>
            </a:r>
            <a:r>
              <a:rPr lang="en-US" altLang="zh-CN" b="1" i="1" dirty="0" smtClean="0"/>
              <a:t>h</a:t>
            </a:r>
            <a:r>
              <a:rPr lang="zh-CN" altLang="en-US" dirty="0" smtClean="0"/>
              <a:t>的映射</a:t>
            </a:r>
            <a:endParaRPr lang="en-US" altLang="zh-CN" dirty="0" smtClean="0"/>
          </a:p>
          <a:p>
            <a:r>
              <a:rPr lang="zh-CN" altLang="en-US" dirty="0" smtClean="0"/>
              <a:t>主</a:t>
            </a:r>
            <a:r>
              <a:rPr lang="zh-CN" altLang="en-US" dirty="0"/>
              <a:t>要缺</a:t>
            </a:r>
            <a:r>
              <a:rPr lang="zh-CN" altLang="en-US" dirty="0" smtClean="0"/>
              <a:t>点</a:t>
            </a:r>
            <a:endParaRPr lang="en-US" altLang="zh-CN" dirty="0"/>
          </a:p>
          <a:p>
            <a:pPr lvl="1"/>
            <a:r>
              <a:rPr lang="zh-CN" altLang="en-US" dirty="0" smtClean="0"/>
              <a:t>只</a:t>
            </a:r>
            <a:r>
              <a:rPr lang="zh-CN" altLang="en-US" dirty="0"/>
              <a:t>能在那些在当前模型上有较高</a:t>
            </a:r>
            <a:r>
              <a:rPr lang="zh-CN" altLang="en-US" dirty="0" smtClean="0"/>
              <a:t>概率</a:t>
            </a:r>
            <a:r>
              <a:rPr lang="zh-CN" altLang="en-US" dirty="0"/>
              <a:t>的</a:t>
            </a:r>
            <a:r>
              <a:rPr lang="en-US" altLang="zh-CN" b="1" i="1" dirty="0"/>
              <a:t>v </a:t>
            </a:r>
            <a:r>
              <a:rPr lang="zh-CN" altLang="en-US" dirty="0"/>
              <a:t>值上训练推断网</a:t>
            </a:r>
            <a:r>
              <a:rPr lang="zh-CN" altLang="en-US" dirty="0" smtClean="0"/>
              <a:t>络</a:t>
            </a:r>
            <a:endParaRPr lang="en-US" altLang="zh-CN" dirty="0" smtClean="0"/>
          </a:p>
          <a:p>
            <a:pPr lvl="1"/>
            <a:r>
              <a:rPr lang="zh-CN" altLang="en-US" dirty="0" smtClean="0"/>
              <a:t>在</a:t>
            </a:r>
            <a:r>
              <a:rPr lang="zh-CN" altLang="en-US" dirty="0"/>
              <a:t>学习早</a:t>
            </a:r>
            <a:r>
              <a:rPr lang="zh-CN" altLang="en-US" dirty="0" smtClean="0"/>
              <a:t>期模</a:t>
            </a:r>
            <a:r>
              <a:rPr lang="zh-CN" altLang="en-US" dirty="0"/>
              <a:t>型分布与数据分布偏差较大</a:t>
            </a:r>
          </a:p>
        </p:txBody>
      </p:sp>
      <p:sp>
        <p:nvSpPr>
          <p:cNvPr id="4" name="Slide Number Placeholder 3"/>
          <p:cNvSpPr>
            <a:spLocks noGrp="1"/>
          </p:cNvSpPr>
          <p:nvPr>
            <p:ph type="sldNum" sz="quarter" idx="12"/>
          </p:nvPr>
        </p:nvSpPr>
        <p:spPr/>
        <p:txBody>
          <a:bodyPr/>
          <a:lstStyle/>
          <a:p>
            <a:fld id="{E4FB8F30-D5FE-4CCB-ABB5-7A44322B684D}" type="slidenum">
              <a:rPr lang="zh-CN" altLang="en-US" smtClean="0"/>
              <a:t>94</a:t>
            </a:fld>
            <a:endParaRPr lang="zh-CN" altLang="en-US"/>
          </a:p>
        </p:txBody>
      </p:sp>
    </p:spTree>
    <p:extLst>
      <p:ext uri="{BB962C8B-B14F-4D97-AF65-F5344CB8AC3E}">
        <p14:creationId xmlns:p14="http://schemas.microsoft.com/office/powerpoint/2010/main" val="405688591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学习近似推断</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学</a:t>
                </a:r>
                <a:r>
                  <a:rPr lang="zh-CN" altLang="en-US" dirty="0"/>
                  <a:t>成近似推断已经成为了变分自编码器形式的生成模型中的主要方法之一</a:t>
                </a:r>
              </a:p>
              <a:p>
                <a:r>
                  <a:rPr lang="zh-CN" altLang="en-US" dirty="0" smtClean="0"/>
                  <a:t>不</a:t>
                </a:r>
                <a:r>
                  <a:rPr lang="zh-CN" altLang="en-US" dirty="0"/>
                  <a:t>需要为推断网络</a:t>
                </a:r>
                <a:r>
                  <a:rPr lang="zh-CN" altLang="en-US" dirty="0" smtClean="0"/>
                  <a:t>构造</a:t>
                </a:r>
                <a:r>
                  <a:rPr lang="zh-CN" altLang="en-US" dirty="0"/>
                  <a:t>显式的目</a:t>
                </a:r>
                <a:r>
                  <a:rPr lang="zh-CN" altLang="en-US" dirty="0" smtClean="0"/>
                  <a:t>标</a:t>
                </a:r>
                <a:endParaRPr lang="en-US" altLang="zh-CN" dirty="0" smtClean="0"/>
              </a:p>
              <a:p>
                <a:r>
                  <a:rPr lang="zh-CN" altLang="en-US" dirty="0" smtClean="0"/>
                  <a:t>推</a:t>
                </a:r>
                <a:r>
                  <a:rPr lang="zh-CN" altLang="en-US" dirty="0"/>
                  <a:t>断网络仅仅被用来定义</a:t>
                </a:r>
                <a14:m>
                  <m:oMath xmlns:m="http://schemas.openxmlformats.org/officeDocument/2006/math">
                    <m:r>
                      <a:rPr lang="en-US" altLang="zh-CN" b="0" i="1" dirty="0" smtClean="0">
                        <a:latin typeface="Cambria Math" panose="02040503050406030204" pitchFamily="18" charset="0"/>
                      </a:rPr>
                      <m:t>ℒ</m:t>
                    </m:r>
                  </m:oMath>
                </a14:m>
                <a:r>
                  <a:rPr lang="zh-CN" altLang="en-US" dirty="0"/>
                  <a:t>，然后调整推断网络的参数来</a:t>
                </a:r>
                <a:r>
                  <a:rPr lang="zh-CN" altLang="en-US" dirty="0" smtClean="0"/>
                  <a:t>增大</a:t>
                </a:r>
                <a14:m>
                  <m:oMath xmlns:m="http://schemas.openxmlformats.org/officeDocument/2006/math">
                    <m:r>
                      <a:rPr lang="en-US" altLang="zh-CN" b="0" i="1" smtClean="0">
                        <a:latin typeface="Cambria Math" panose="02040503050406030204" pitchFamily="18" charset="0"/>
                      </a:rPr>
                      <m:t>ℒ</m:t>
                    </m:r>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3" t="-207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4FB8F30-D5FE-4CCB-ABB5-7A44322B684D}" type="slidenum">
              <a:rPr lang="zh-CN" altLang="en-US" smtClean="0"/>
              <a:t>95</a:t>
            </a:fld>
            <a:endParaRPr lang="zh-CN" altLang="en-US"/>
          </a:p>
        </p:txBody>
      </p:sp>
    </p:spTree>
    <p:extLst>
      <p:ext uri="{BB962C8B-B14F-4D97-AF65-F5344CB8AC3E}">
        <p14:creationId xmlns:p14="http://schemas.microsoft.com/office/powerpoint/2010/main" val="211288253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D7BC5A3-D355-4C8D-AD2C-5AC2CB0B116D}" type="slidenum">
              <a:rPr lang="zh-CN" altLang="en-US" smtClean="0"/>
              <a:pPr/>
              <a:t>96</a:t>
            </a:fld>
            <a:endParaRPr lang="zh-CN" altLang="en-US" dirty="0"/>
          </a:p>
        </p:txBody>
      </p:sp>
      <p:pic>
        <p:nvPicPr>
          <p:cNvPr id="3" name="图片 3"/>
          <p:cNvPicPr>
            <a:picLocks noChangeAspect="1"/>
          </p:cNvPicPr>
          <p:nvPr/>
        </p:nvPicPr>
        <p:blipFill>
          <a:blip r:embed="rId2"/>
          <a:srcRect/>
          <a:stretch>
            <a:fillRect/>
          </a:stretch>
        </p:blipFill>
        <p:spPr bwMode="auto">
          <a:xfrm>
            <a:off x="8817282" y="2330817"/>
            <a:ext cx="1655763"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4"/>
          <p:cNvPicPr>
            <a:picLocks noChangeAspect="1"/>
          </p:cNvPicPr>
          <p:nvPr/>
        </p:nvPicPr>
        <p:blipFill>
          <a:blip r:embed="rId3" cstate="screen">
            <a:extLst>
              <a:ext uri="{BEBA8EAE-BF5A-486C-A8C5-ECC9F3942E4B}">
                <a14:imgProps xmlns:a14="http://schemas.microsoft.com/office/drawing/2010/main">
                  <a14:imgLayer r:embed="rId4">
                    <a14:imgEffect>
                      <a14:backgroundRemoval t="0" b="100000" l="9328" r="89552"/>
                    </a14:imgEffect>
                  </a14:imgLayer>
                </a14:imgProps>
              </a:ext>
            </a:extLst>
          </a:blip>
          <a:srcRect/>
          <a:stretch>
            <a:fillRect/>
          </a:stretch>
        </p:blipFill>
        <p:spPr bwMode="auto">
          <a:xfrm>
            <a:off x="1512277" y="2756892"/>
            <a:ext cx="1635125"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4986703" y="2756892"/>
            <a:ext cx="3094894" cy="1446550"/>
          </a:xfrm>
          <a:prstGeom prst="rect">
            <a:avLst/>
          </a:prstGeom>
          <a:noFill/>
        </p:spPr>
        <p:txBody>
          <a:bodyPr wrap="square" rtlCol="0">
            <a:spAutoFit/>
          </a:bodyPr>
          <a:lstStyle/>
          <a:p>
            <a:r>
              <a:rPr lang="zh-CN" altLang="en-US" sz="8800" dirty="0" smtClean="0"/>
              <a:t>谢谢</a:t>
            </a:r>
            <a:endParaRPr lang="zh-CN" altLang="en-US" sz="7200" dirty="0"/>
          </a:p>
        </p:txBody>
      </p:sp>
    </p:spTree>
    <p:extLst>
      <p:ext uri="{BB962C8B-B14F-4D97-AF65-F5344CB8AC3E}">
        <p14:creationId xmlns:p14="http://schemas.microsoft.com/office/powerpoint/2010/main" val="398286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等线 Light"/>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2400</TotalTime>
  <Words>4233</Words>
  <Application>Microsoft Office PowerPoint</Application>
  <PresentationFormat>Widescreen</PresentationFormat>
  <Paragraphs>726</Paragraphs>
  <Slides>96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96</vt:i4>
      </vt:variant>
    </vt:vector>
  </HeadingPairs>
  <TitlesOfParts>
    <vt:vector size="105" baseType="lpstr">
      <vt:lpstr>FZHTK--GBK1-0</vt:lpstr>
      <vt:lpstr>FZSSK--GBK1-0</vt:lpstr>
      <vt:lpstr>等线</vt:lpstr>
      <vt:lpstr>等线 Light</vt:lpstr>
      <vt:lpstr>微软雅黑</vt:lpstr>
      <vt:lpstr>Arial</vt:lpstr>
      <vt:lpstr>Cambria Math</vt:lpstr>
      <vt:lpstr>Times New Roman</vt:lpstr>
      <vt:lpstr>Office Theme</vt:lpstr>
      <vt:lpstr>深度生成模型基础</vt:lpstr>
      <vt:lpstr>PowerPoint Presentation</vt:lpstr>
      <vt:lpstr>采样的必要性</vt:lpstr>
      <vt:lpstr>蒙特卡洛方法基础</vt:lpstr>
      <vt:lpstr>蒙特卡洛方法基础</vt:lpstr>
      <vt:lpstr>标准分布采样</vt:lpstr>
      <vt:lpstr>标准分布采样</vt:lpstr>
      <vt:lpstr>标准分布采样</vt:lpstr>
      <vt:lpstr>标准分布采样</vt:lpstr>
      <vt:lpstr>非标准分布采样</vt:lpstr>
      <vt:lpstr>拒绝采样</vt:lpstr>
      <vt:lpstr>拒绝采样</vt:lpstr>
      <vt:lpstr>拒绝采样在高维分布的问题</vt:lpstr>
      <vt:lpstr>重要性采样</vt:lpstr>
      <vt:lpstr>重要性采样</vt:lpstr>
      <vt:lpstr>重要性重采样</vt:lpstr>
      <vt:lpstr>重要性采样在深度学习的应用</vt:lpstr>
      <vt:lpstr>马尔可夫链蒙特卡罗方法（MCMC）</vt:lpstr>
      <vt:lpstr>随机游走</vt:lpstr>
      <vt:lpstr>关于MCMC的一些知识</vt:lpstr>
      <vt:lpstr>关于MCMC的一些知识</vt:lpstr>
      <vt:lpstr>关于MCMC的一些知识</vt:lpstr>
      <vt:lpstr>关于MCMC的一些知识</vt:lpstr>
      <vt:lpstr>关于MCMC的一些知识</vt:lpstr>
      <vt:lpstr>Metropolis 算法</vt:lpstr>
      <vt:lpstr>Metropolis-Hastings 算法</vt:lpstr>
      <vt:lpstr>Metropolis-Hastings 算法</vt:lpstr>
      <vt:lpstr>Gibbs 采样</vt:lpstr>
      <vt:lpstr>Gibbs 采样</vt:lpstr>
      <vt:lpstr>Gibbs 采样的扩展</vt:lpstr>
      <vt:lpstr>Gibbs 采样的扩展</vt:lpstr>
      <vt:lpstr>MCMC的在不同峰值之间的混合挑战</vt:lpstr>
      <vt:lpstr>MCMC的在不同峰值之间的混合挑战</vt:lpstr>
      <vt:lpstr>MCMC的在不同峰值之间的混合挑战</vt:lpstr>
      <vt:lpstr>MCMC的在不同峰值之间的混合挑战</vt:lpstr>
      <vt:lpstr>退火方法用于峰值之间的混合</vt:lpstr>
      <vt:lpstr>基于模拟退火的采样</vt:lpstr>
      <vt:lpstr>基于模拟退火的采样</vt:lpstr>
      <vt:lpstr>PowerPoint Presentation</vt:lpstr>
      <vt:lpstr>对数似然梯度</vt:lpstr>
      <vt:lpstr>对数似然梯度</vt:lpstr>
      <vt:lpstr>对数似然梯度</vt:lpstr>
      <vt:lpstr>最大化对数似然函数：朴素方法</vt:lpstr>
      <vt:lpstr>最大化对数似然函数：对比散度</vt:lpstr>
      <vt:lpstr>最大化对数似然函数：对比散度</vt:lpstr>
      <vt:lpstr>最大化对数似然函数：对比散度</vt:lpstr>
      <vt:lpstr>最大化对数似然函数：对比散度</vt:lpstr>
      <vt:lpstr>最大化对数似然函数：随机极大似然</vt:lpstr>
      <vt:lpstr>最大化对数似然函数：随机极大似然</vt:lpstr>
      <vt:lpstr>最大化对数似然函数</vt:lpstr>
      <vt:lpstr>得分匹配（Score Matching）</vt:lpstr>
      <vt:lpstr>得分匹配（Score Matching）</vt:lpstr>
      <vt:lpstr>比率匹配</vt:lpstr>
      <vt:lpstr>噪声对比估计 （NCE）</vt:lpstr>
      <vt:lpstr>噪声对比估计 （NCE）</vt:lpstr>
      <vt:lpstr>噪声对比估计 （NCE）</vt:lpstr>
      <vt:lpstr>噪声对比估计 （NCE）</vt:lpstr>
      <vt:lpstr>噪声对比估计 （NCE）</vt:lpstr>
      <vt:lpstr>估计配分函数</vt:lpstr>
      <vt:lpstr>估计配分函数</vt:lpstr>
      <vt:lpstr>估计配分函数</vt:lpstr>
      <vt:lpstr>退火重要性采样</vt:lpstr>
      <vt:lpstr>退火重要性采样</vt:lpstr>
      <vt:lpstr>退火重要性采样</vt:lpstr>
      <vt:lpstr>PowerPoint Presentation</vt:lpstr>
      <vt:lpstr>推断（inference）</vt:lpstr>
      <vt:lpstr>推断（inference）挑战</vt:lpstr>
      <vt:lpstr>基于优化的推断</vt:lpstr>
      <vt:lpstr>基于优化的推断</vt:lpstr>
      <vt:lpstr>近似推断和极大似然的差异</vt:lpstr>
      <vt:lpstr>期望最大化 (EM)</vt:lpstr>
      <vt:lpstr>期望最大化 (EM)</vt:lpstr>
      <vt:lpstr>期望最大化 (EM)</vt:lpstr>
      <vt:lpstr>最大后验推断（MAP）</vt:lpstr>
      <vt:lpstr>最大后验推断（MAP）</vt:lpstr>
      <vt:lpstr>MAP推断的应用—稀疏编码</vt:lpstr>
      <vt:lpstr>MAP推断的应用—稀疏编码</vt:lpstr>
      <vt:lpstr>MAP推断的应用—稀疏编码</vt:lpstr>
      <vt:lpstr>变分推断</vt:lpstr>
      <vt:lpstr>变分推断</vt:lpstr>
      <vt:lpstr>变分推断（离散隐变量）</vt:lpstr>
      <vt:lpstr>变分推断（离散隐变量）：二值稀疏编码</vt:lpstr>
      <vt:lpstr>二值稀疏编码</vt:lpstr>
      <vt:lpstr>二值稀疏编码</vt:lpstr>
      <vt:lpstr>二值稀疏编码</vt:lpstr>
      <vt:lpstr>二值稀疏编码</vt:lpstr>
      <vt:lpstr>二值稀疏编码</vt:lpstr>
      <vt:lpstr>二值稀疏编码</vt:lpstr>
      <vt:lpstr>变分法</vt:lpstr>
      <vt:lpstr>变分法</vt:lpstr>
      <vt:lpstr>变分推断（连续隐变量）</vt:lpstr>
      <vt:lpstr>变分推断（连续隐变量）</vt:lpstr>
      <vt:lpstr>学习近似推断</vt:lpstr>
      <vt:lpstr>醒眠算法</vt:lpstr>
      <vt:lpstr>学习近似推断</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Dove Lian</dc:creator>
  <cp:lastModifiedBy>Dove Lian</cp:lastModifiedBy>
  <cp:revision>353</cp:revision>
  <dcterms:created xsi:type="dcterms:W3CDTF">2018-10-13T08:06:44Z</dcterms:created>
  <dcterms:modified xsi:type="dcterms:W3CDTF">2018-12-24T10:11:32Z</dcterms:modified>
</cp:coreProperties>
</file>